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</p:sldIdLst>
  <p:sldSz cx="18288000" cy="10287000"/>
  <p:notesSz cx="6858000" cy="9144000"/>
  <p:embeddedFontLst>
    <p:embeddedFont>
      <p:font typeface="Big Shoulders Display" panose="020B0604020202020204" charset="0"/>
      <p:regular r:id="rId14"/>
    </p:embeddedFont>
    <p:embeddedFont>
      <p:font typeface="Big Shoulders Display Bold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Lato" panose="020F0502020204030203" pitchFamily="34" charset="0"/>
      <p:regular r:id="rId20"/>
      <p:bold r:id="rId21"/>
      <p:italic r:id="rId22"/>
      <p:boldItalic r:id="rId23"/>
    </p:embeddedFont>
    <p:embeddedFont>
      <p:font typeface="Noto Sans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44" autoAdjust="0"/>
    <p:restoredTop sz="94622" autoAdjust="0"/>
  </p:normalViewPr>
  <p:slideViewPr>
    <p:cSldViewPr>
      <p:cViewPr varScale="1">
        <p:scale>
          <a:sx n="52" d="100"/>
          <a:sy n="52" d="100"/>
        </p:scale>
        <p:origin x="326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emf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2.svg"/><Relationship Id="rId7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gif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7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7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7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7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7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7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721248" y="-108411"/>
            <a:ext cx="9525" cy="10503822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7459926" y="1374036"/>
            <a:ext cx="7388109" cy="7388109"/>
            <a:chOff x="0" y="0"/>
            <a:chExt cx="9850812" cy="985081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0" y="0"/>
              <a:ext cx="9850812" cy="9850812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41142" y="41142"/>
              <a:ext cx="9768527" cy="9768527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528499" y="7809616"/>
            <a:ext cx="854503" cy="79468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81075" y="1028700"/>
            <a:ext cx="453254" cy="453254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-2684739" y="9077325"/>
            <a:ext cx="18288000" cy="952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9" name="Group 9"/>
          <p:cNvGrpSpPr/>
          <p:nvPr/>
        </p:nvGrpSpPr>
        <p:grpSpPr>
          <a:xfrm>
            <a:off x="981075" y="2778547"/>
            <a:ext cx="8507409" cy="4362884"/>
            <a:chOff x="0" y="79721"/>
            <a:chExt cx="11343212" cy="581718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79721"/>
              <a:ext cx="11343212" cy="48902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4300"/>
                </a:lnSpc>
              </a:pPr>
              <a:r>
                <a:rPr lang="en-US" sz="13000" dirty="0">
                  <a:solidFill>
                    <a:srgbClr val="FFFFFF"/>
                  </a:solidFill>
                  <a:latin typeface="Big Shoulders Display Bold"/>
                </a:rPr>
                <a:t>BÁO CÁO </a:t>
              </a:r>
            </a:p>
            <a:p>
              <a:pPr>
                <a:lnSpc>
                  <a:spcPts val="14300"/>
                </a:lnSpc>
              </a:pPr>
              <a:r>
                <a:rPr lang="en-US" sz="13000" dirty="0">
                  <a:solidFill>
                    <a:srgbClr val="FFFFFF"/>
                  </a:solidFill>
                  <a:latin typeface="Big Shoulders Display Bold"/>
                </a:rPr>
                <a:t>LẬP TRÌNH WEB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361596"/>
              <a:ext cx="11343212" cy="535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360" dirty="0">
                  <a:solidFill>
                    <a:srgbClr val="C6C3FF"/>
                  </a:solidFill>
                  <a:latin typeface="Lato"/>
                </a:rPr>
                <a:t>GVHD: NGUYỄN HẢI YẾN</a:t>
              </a:r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28700" y="9539656"/>
            <a:ext cx="431173" cy="1905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6439110" y="1195809"/>
            <a:ext cx="1124259" cy="805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dirty="0">
                <a:solidFill>
                  <a:srgbClr val="FFFFFF"/>
                </a:solidFill>
                <a:latin typeface="Big Shoulders Display"/>
              </a:rPr>
              <a:t>001</a:t>
            </a:r>
          </a:p>
        </p:txBody>
      </p:sp>
      <p:sp>
        <p:nvSpPr>
          <p:cNvPr id="14" name="TextBox 14"/>
          <p:cNvSpPr txBox="1"/>
          <p:nvPr/>
        </p:nvSpPr>
        <p:spPr>
          <a:xfrm rot="5400000">
            <a:off x="14532313" y="8459206"/>
            <a:ext cx="5163779" cy="29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 spc="59">
                <a:solidFill>
                  <a:srgbClr val="FFFFFF"/>
                </a:solidFill>
                <a:latin typeface="Lato"/>
              </a:rPr>
              <a:t>LỚP LẬP TRÌNH WEB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361151" y="1006369"/>
            <a:ext cx="9565698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2000" b="1" spc="59" dirty="0">
                <a:solidFill>
                  <a:srgbClr val="FFFFFF"/>
                </a:solidFill>
                <a:latin typeface="Lato"/>
              </a:rPr>
              <a:t>TRƯỜNG ĐẠI HỌC CÔNG NGHIỆP THỰC PHẨM TP.HỒ CHÍ MINH</a:t>
            </a:r>
          </a:p>
        </p:txBody>
      </p:sp>
    </p:spTree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301169" cy="10286999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grpSp>
        <p:nvGrpSpPr>
          <p:cNvPr id="3" name="Group 3"/>
          <p:cNvGrpSpPr/>
          <p:nvPr/>
        </p:nvGrpSpPr>
        <p:grpSpPr>
          <a:xfrm>
            <a:off x="1028700" y="9258300"/>
            <a:ext cx="2423491" cy="329701"/>
            <a:chOff x="0" y="0"/>
            <a:chExt cx="3231322" cy="43960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236338" y="0"/>
              <a:ext cx="994983" cy="439602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994983" cy="439602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16036817" y="17482"/>
            <a:ext cx="45719" cy="1021940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7" name="AutoShape 7"/>
          <p:cNvSpPr/>
          <p:nvPr/>
        </p:nvSpPr>
        <p:spPr>
          <a:xfrm>
            <a:off x="4382" y="8859033"/>
            <a:ext cx="16033315" cy="8351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1" name="TextBox 11"/>
          <p:cNvSpPr txBox="1"/>
          <p:nvPr/>
        </p:nvSpPr>
        <p:spPr>
          <a:xfrm>
            <a:off x="16695903" y="1838163"/>
            <a:ext cx="985652" cy="70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909" dirty="0">
                <a:solidFill>
                  <a:srgbClr val="FFFFFF"/>
                </a:solidFill>
                <a:latin typeface="Big Shoulders Display"/>
              </a:rPr>
              <a:t>010</a:t>
            </a: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3EFF5EEA-CED5-94A6-2D1B-EE2420752D86}"/>
              </a:ext>
            </a:extLst>
          </p:cNvPr>
          <p:cNvSpPr txBox="1"/>
          <p:nvPr/>
        </p:nvSpPr>
        <p:spPr>
          <a:xfrm rot="5400000">
            <a:off x="14468553" y="6561125"/>
            <a:ext cx="5163779" cy="230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9"/>
              </a:lnSpc>
            </a:pPr>
            <a:r>
              <a:rPr lang="en-US" sz="1400" spc="49" dirty="0">
                <a:solidFill>
                  <a:srgbClr val="FFFFFF"/>
                </a:solidFill>
                <a:latin typeface="Lato"/>
              </a:rPr>
              <a:t>LỚP LẬP TRÌNH WEB</a:t>
            </a:r>
          </a:p>
        </p:txBody>
      </p:sp>
      <p:sp>
        <p:nvSpPr>
          <p:cNvPr id="164" name="Rectangle 197">
            <a:extLst>
              <a:ext uri="{FF2B5EF4-FFF2-40B4-BE49-F238E27FC236}">
                <a16:creationId xmlns:a16="http://schemas.microsoft.com/office/drawing/2014/main" id="{77031D5D-9A9F-E9E2-3A1C-C87BDB7E1F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5755" y="1101563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66" name="Rectangle 222">
            <a:extLst>
              <a:ext uri="{FF2B5EF4-FFF2-40B4-BE49-F238E27FC236}">
                <a16:creationId xmlns:a16="http://schemas.microsoft.com/office/drawing/2014/main" id="{3A2A9AE7-67F8-C147-FAE4-0A56C0D1A9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9010" y="3683774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176" name="Picture 8">
            <a:extLst>
              <a:ext uri="{FF2B5EF4-FFF2-40B4-BE49-F238E27FC236}">
                <a16:creationId xmlns:a16="http://schemas.microsoft.com/office/drawing/2014/main" id="{A2B5DE25-0E12-0311-9488-3060EFB583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2483" y="603200"/>
            <a:ext cx="606300" cy="725938"/>
          </a:xfrm>
          <a:prstGeom prst="rect">
            <a:avLst/>
          </a:prstGeom>
        </p:spPr>
      </p:pic>
      <p:sp>
        <p:nvSpPr>
          <p:cNvPr id="212" name="Rectangle 220">
            <a:extLst>
              <a:ext uri="{FF2B5EF4-FFF2-40B4-BE49-F238E27FC236}">
                <a16:creationId xmlns:a16="http://schemas.microsoft.com/office/drawing/2014/main" id="{A37E6A0F-B88F-BF21-38AC-F65F756F20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3742" y="1593194"/>
            <a:ext cx="281856" cy="1855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GB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548FF0A3-57F9-3E48-7067-4F343C90906F}"/>
              </a:ext>
            </a:extLst>
          </p:cNvPr>
          <p:cNvGrpSpPr/>
          <p:nvPr/>
        </p:nvGrpSpPr>
        <p:grpSpPr>
          <a:xfrm>
            <a:off x="1325633" y="1532472"/>
            <a:ext cx="14152691" cy="7202230"/>
            <a:chOff x="3067837" y="2167108"/>
            <a:chExt cx="10727909" cy="5993911"/>
          </a:xfrm>
        </p:grpSpPr>
        <p:sp>
          <p:nvSpPr>
            <p:cNvPr id="177" name="Rectangle 2">
              <a:extLst>
                <a:ext uri="{FF2B5EF4-FFF2-40B4-BE49-F238E27FC236}">
                  <a16:creationId xmlns:a16="http://schemas.microsoft.com/office/drawing/2014/main" id="{F6212CDB-E948-C65F-4BAA-17C7FEB1A4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1536" y="2167108"/>
              <a:ext cx="4243612" cy="893232"/>
            </a:xfrm>
            <a:prstGeom prst="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90488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Ntimes new roman" charset="0"/>
                  <a:ea typeface="Calibri" panose="020F0502020204030204" pitchFamily="34" charset="0"/>
                  <a:cs typeface="Times New Roman" panose="02020603050405020304" pitchFamily="18" charset="0"/>
                </a:rPr>
                <a:t>QUẢN LÝ BÁN GIÀY SNEAKER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B01D8411-000E-AA2E-879B-614AF4D20BA4}"/>
                </a:ext>
              </a:extLst>
            </p:cNvPr>
            <p:cNvCxnSpPr/>
            <p:nvPr/>
          </p:nvCxnSpPr>
          <p:spPr>
            <a:xfrm>
              <a:off x="8223342" y="3054960"/>
              <a:ext cx="9689" cy="4292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861AE663-C6D3-D7A3-8E74-D1A3AF040EC6}"/>
                </a:ext>
              </a:extLst>
            </p:cNvPr>
            <p:cNvCxnSpPr/>
            <p:nvPr/>
          </p:nvCxnSpPr>
          <p:spPr>
            <a:xfrm>
              <a:off x="3777480" y="3484176"/>
              <a:ext cx="922355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4CAF3795-42C5-3E9D-BF9D-291480A8160D}"/>
                </a:ext>
              </a:extLst>
            </p:cNvPr>
            <p:cNvCxnSpPr/>
            <p:nvPr/>
          </p:nvCxnSpPr>
          <p:spPr>
            <a:xfrm>
              <a:off x="3772361" y="3479697"/>
              <a:ext cx="12595" cy="4245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788C0F9E-EF3C-2040-0CFE-182EF91A27D5}"/>
                </a:ext>
              </a:extLst>
            </p:cNvPr>
            <p:cNvCxnSpPr/>
            <p:nvPr/>
          </p:nvCxnSpPr>
          <p:spPr>
            <a:xfrm>
              <a:off x="12994740" y="3468675"/>
              <a:ext cx="12595" cy="4245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Rectangle 8">
              <a:extLst>
                <a:ext uri="{FF2B5EF4-FFF2-40B4-BE49-F238E27FC236}">
                  <a16:creationId xmlns:a16="http://schemas.microsoft.com/office/drawing/2014/main" id="{7A2177E0-3389-9043-A996-FEE14A092F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999" y="3890154"/>
              <a:ext cx="1576822" cy="649623"/>
            </a:xfrm>
            <a:prstGeom prst="rect">
              <a:avLst/>
            </a:prstGeom>
            <a:gradFill rotWithShape="1">
              <a:gsLst>
                <a:gs pos="0">
                  <a:srgbClr val="B5D5A7"/>
                </a:gs>
                <a:gs pos="50000">
                  <a:srgbClr val="AACE99"/>
                </a:gs>
                <a:gs pos="100000">
                  <a:srgbClr val="9CCA86"/>
                </a:gs>
              </a:gsLst>
              <a:lin ang="5400000"/>
            </a:gradFill>
            <a:ln w="6350">
              <a:solidFill>
                <a:srgbClr val="70AD47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Ntimes new roman" charset="0"/>
                  <a:ea typeface="Calibri" panose="020F0502020204030204" pitchFamily="34" charset="0"/>
                  <a:cs typeface="Times New Roman" panose="02020603050405020304" pitchFamily="18" charset="0"/>
                </a:rPr>
                <a:t>QUẢN LÝ NGƯỜI DÙNG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3" name="Rectangle 9">
              <a:extLst>
                <a:ext uri="{FF2B5EF4-FFF2-40B4-BE49-F238E27FC236}">
                  <a16:creationId xmlns:a16="http://schemas.microsoft.com/office/drawing/2014/main" id="{434A6B2E-61F9-3B52-3CE3-AD5C076A58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18925" y="3894643"/>
              <a:ext cx="1576821" cy="649623"/>
            </a:xfrm>
            <a:prstGeom prst="rect">
              <a:avLst/>
            </a:prstGeom>
            <a:gradFill rotWithShape="1">
              <a:gsLst>
                <a:gs pos="0">
                  <a:srgbClr val="B5D5A7"/>
                </a:gs>
                <a:gs pos="50000">
                  <a:srgbClr val="AACE99"/>
                </a:gs>
                <a:gs pos="100000">
                  <a:srgbClr val="9CCA86"/>
                </a:gs>
              </a:gsLst>
              <a:lin ang="5400000"/>
            </a:gradFill>
            <a:ln w="6350">
              <a:solidFill>
                <a:srgbClr val="70AD47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Ntimes new roman" charset="0"/>
                  <a:ea typeface="Calibri" panose="020F0502020204030204" pitchFamily="34" charset="0"/>
                  <a:cs typeface="Times New Roman" panose="02020603050405020304" pitchFamily="18" charset="0"/>
                </a:rPr>
                <a:t>BÁO CÁO VÀ THỐNG KÊ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DB0B3E11-7994-E023-FD05-27555B6E9234}"/>
                </a:ext>
              </a:extLst>
            </p:cNvPr>
            <p:cNvCxnSpPr/>
            <p:nvPr/>
          </p:nvCxnSpPr>
          <p:spPr>
            <a:xfrm>
              <a:off x="5894442" y="3511215"/>
              <a:ext cx="12595" cy="4245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Rectangle 12">
              <a:extLst>
                <a:ext uri="{FF2B5EF4-FFF2-40B4-BE49-F238E27FC236}">
                  <a16:creationId xmlns:a16="http://schemas.microsoft.com/office/drawing/2014/main" id="{FD75E4DB-742F-8480-EBB4-960FF4B33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6031" y="3904272"/>
              <a:ext cx="1576821" cy="649623"/>
            </a:xfrm>
            <a:prstGeom prst="rect">
              <a:avLst/>
            </a:prstGeom>
            <a:gradFill rotWithShape="1">
              <a:gsLst>
                <a:gs pos="0">
                  <a:srgbClr val="B5D5A7"/>
                </a:gs>
                <a:gs pos="50000">
                  <a:srgbClr val="AACE99"/>
                </a:gs>
                <a:gs pos="100000">
                  <a:srgbClr val="9CCA86"/>
                </a:gs>
              </a:gsLst>
              <a:lin ang="5400000"/>
            </a:gradFill>
            <a:ln w="6350">
              <a:solidFill>
                <a:srgbClr val="70AD47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Ntimes new roman" charset="0"/>
                  <a:ea typeface="Calibri" panose="020F0502020204030204" pitchFamily="34" charset="0"/>
                  <a:cs typeface="Times New Roman" panose="02020603050405020304" pitchFamily="18" charset="0"/>
                </a:rPr>
                <a:t>QUẢN LÝ BÁN HÀNG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6" name="Rectangle 13">
              <a:extLst>
                <a:ext uri="{FF2B5EF4-FFF2-40B4-BE49-F238E27FC236}">
                  <a16:creationId xmlns:a16="http://schemas.microsoft.com/office/drawing/2014/main" id="{A0D0DEC8-9D24-5759-E028-3525D9C5EF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3287" y="3904939"/>
              <a:ext cx="1576822" cy="649623"/>
            </a:xfrm>
            <a:prstGeom prst="rect">
              <a:avLst/>
            </a:prstGeom>
            <a:gradFill rotWithShape="1">
              <a:gsLst>
                <a:gs pos="0">
                  <a:srgbClr val="B5D5A7"/>
                </a:gs>
                <a:gs pos="50000">
                  <a:srgbClr val="AACE99"/>
                </a:gs>
                <a:gs pos="100000">
                  <a:srgbClr val="9CCA86"/>
                </a:gs>
              </a:gsLst>
              <a:lin ang="5400000"/>
            </a:gradFill>
            <a:ln w="6350">
              <a:solidFill>
                <a:srgbClr val="70AD47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Ntimes new roman" charset="0"/>
                  <a:ea typeface="Calibri" panose="020F0502020204030204" pitchFamily="34" charset="0"/>
                  <a:cs typeface="Times New Roman" panose="02020603050405020304" pitchFamily="18" charset="0"/>
                </a:rPr>
                <a:t>QUẢN LÝ KHO HÀNG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831C0496-AA8A-B7BA-EB8A-E5E277142B84}"/>
                </a:ext>
              </a:extLst>
            </p:cNvPr>
            <p:cNvCxnSpPr/>
            <p:nvPr/>
          </p:nvCxnSpPr>
          <p:spPr>
            <a:xfrm>
              <a:off x="8245572" y="3486184"/>
              <a:ext cx="12595" cy="4245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F2E23EEE-0CAF-97BD-FD5F-C243A44146AC}"/>
                </a:ext>
              </a:extLst>
            </p:cNvPr>
            <p:cNvCxnSpPr/>
            <p:nvPr/>
          </p:nvCxnSpPr>
          <p:spPr>
            <a:xfrm>
              <a:off x="10584107" y="3533243"/>
              <a:ext cx="12595" cy="4245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Rectangle 16">
              <a:extLst>
                <a:ext uri="{FF2B5EF4-FFF2-40B4-BE49-F238E27FC236}">
                  <a16:creationId xmlns:a16="http://schemas.microsoft.com/office/drawing/2014/main" id="{2570F4DA-FEB2-FC25-638E-629A6908F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81377" y="3961266"/>
              <a:ext cx="1574399" cy="649623"/>
            </a:xfrm>
            <a:prstGeom prst="rect">
              <a:avLst/>
            </a:prstGeom>
            <a:gradFill rotWithShape="1">
              <a:gsLst>
                <a:gs pos="0">
                  <a:srgbClr val="B5D5A7"/>
                </a:gs>
                <a:gs pos="50000">
                  <a:srgbClr val="AACE99"/>
                </a:gs>
                <a:gs pos="100000">
                  <a:srgbClr val="9CCA86"/>
                </a:gs>
              </a:gsLst>
              <a:lin ang="5400000"/>
            </a:gradFill>
            <a:ln w="6350">
              <a:solidFill>
                <a:srgbClr val="70AD47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Ntimes new roman" charset="0"/>
                  <a:ea typeface="Calibri" panose="020F0502020204030204" pitchFamily="34" charset="0"/>
                  <a:cs typeface="Times New Roman" panose="02020603050405020304" pitchFamily="18" charset="0"/>
                </a:rPr>
                <a:t>QUẢN LÝ THANH TOÁN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0" name="Rectangle: Rounded Corners 18">
              <a:extLst>
                <a:ext uri="{FF2B5EF4-FFF2-40B4-BE49-F238E27FC236}">
                  <a16:creationId xmlns:a16="http://schemas.microsoft.com/office/drawing/2014/main" id="{BF8478FB-CF16-A24A-2F28-ECF35E193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0470" y="4775432"/>
              <a:ext cx="1092392" cy="379915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Ntimes new roman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ĐĂNG KÝ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1" name="Rectangle: Rounded Corners 22">
              <a:extLst>
                <a:ext uri="{FF2B5EF4-FFF2-40B4-BE49-F238E27FC236}">
                  <a16:creationId xmlns:a16="http://schemas.microsoft.com/office/drawing/2014/main" id="{12DEDCC7-C4B1-A3DC-9421-EAC7AEC72C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5036" y="5424215"/>
              <a:ext cx="1092392" cy="379915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Ntimes new roman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ĐĂNG NHẬP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FC3270DF-2251-A112-A0DA-1B48E047DEA8}"/>
                </a:ext>
              </a:extLst>
            </p:cNvPr>
            <p:cNvGrpSpPr/>
            <p:nvPr/>
          </p:nvGrpSpPr>
          <p:grpSpPr>
            <a:xfrm>
              <a:off x="3067837" y="4553895"/>
              <a:ext cx="393358" cy="1801545"/>
              <a:chOff x="3119945" y="3715858"/>
              <a:chExt cx="257810" cy="986155"/>
            </a:xfrm>
          </p:grpSpPr>
          <p:cxnSp>
            <p:nvCxnSpPr>
              <p:cNvPr id="229" name="Connector: Elbow 228">
                <a:extLst>
                  <a:ext uri="{FF2B5EF4-FFF2-40B4-BE49-F238E27FC236}">
                    <a16:creationId xmlns:a16="http://schemas.microsoft.com/office/drawing/2014/main" id="{1226EBB8-3275-95E8-13EE-9557BBFEC140}"/>
                  </a:ext>
                </a:extLst>
              </p:cNvPr>
              <p:cNvCxnSpPr/>
              <p:nvPr/>
            </p:nvCxnSpPr>
            <p:spPr>
              <a:xfrm>
                <a:off x="3119945" y="3725383"/>
                <a:ext cx="257810" cy="219710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230" name="Connector: Elbow 229">
                <a:extLst>
                  <a:ext uri="{FF2B5EF4-FFF2-40B4-BE49-F238E27FC236}">
                    <a16:creationId xmlns:a16="http://schemas.microsoft.com/office/drawing/2014/main" id="{D42E13B1-56B8-386E-A2BD-85F68E585648}"/>
                  </a:ext>
                </a:extLst>
              </p:cNvPr>
              <p:cNvCxnSpPr/>
              <p:nvPr/>
            </p:nvCxnSpPr>
            <p:spPr>
              <a:xfrm>
                <a:off x="3128200" y="3720938"/>
                <a:ext cx="232410" cy="575310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231" name="Connector: Elbow 230">
                <a:extLst>
                  <a:ext uri="{FF2B5EF4-FFF2-40B4-BE49-F238E27FC236}">
                    <a16:creationId xmlns:a16="http://schemas.microsoft.com/office/drawing/2014/main" id="{8444E160-7955-A52E-5E9D-2CA43EABF752}"/>
                  </a:ext>
                </a:extLst>
              </p:cNvPr>
              <p:cNvCxnSpPr/>
              <p:nvPr/>
            </p:nvCxnSpPr>
            <p:spPr>
              <a:xfrm>
                <a:off x="3119945" y="3715858"/>
                <a:ext cx="253365" cy="986155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</p:grpSp>
        <p:sp>
          <p:nvSpPr>
            <p:cNvPr id="193" name="Rectangle: Rounded Corners 24">
              <a:extLst>
                <a:ext uri="{FF2B5EF4-FFF2-40B4-BE49-F238E27FC236}">
                  <a16:creationId xmlns:a16="http://schemas.microsoft.com/office/drawing/2014/main" id="{2252245F-A057-30F6-E9CB-2506C969F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9567" y="6083410"/>
              <a:ext cx="1092392" cy="603222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Ntimes new roman" charset="0"/>
                  <a:ea typeface="Calibri" panose="020F0502020204030204" pitchFamily="34" charset="0"/>
                  <a:cs typeface="Times New Roman" panose="02020603050405020304" pitchFamily="18" charset="0"/>
                </a:rPr>
                <a:t>CẬP NHẬT THÔNG TIN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4" name="Rectangle: Rounded Corners 26">
              <a:extLst>
                <a:ext uri="{FF2B5EF4-FFF2-40B4-BE49-F238E27FC236}">
                  <a16:creationId xmlns:a16="http://schemas.microsoft.com/office/drawing/2014/main" id="{0688FFBF-A13D-EE56-C50B-5A8FC54AC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5749" y="4630034"/>
              <a:ext cx="1092392" cy="611923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Ntimes new roman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THÔNG TIN SẢN PHẨM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5" name="Rectangle: Rounded Corners 28">
              <a:extLst>
                <a:ext uri="{FF2B5EF4-FFF2-40B4-BE49-F238E27FC236}">
                  <a16:creationId xmlns:a16="http://schemas.microsoft.com/office/drawing/2014/main" id="{E34DD9DF-CFD8-961F-4AFC-1E6F8DE6CD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6564" y="5402465"/>
              <a:ext cx="1092390" cy="379913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Ntimes new roman" charset="0"/>
                  <a:ea typeface="Calibri" panose="020F0502020204030204" pitchFamily="34" charset="0"/>
                  <a:cs typeface="Times New Roman" panose="02020603050405020304" pitchFamily="18" charset="0"/>
                </a:rPr>
                <a:t>GIỎ HÀNG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6" name="Rectangle: Rounded Corners 31">
              <a:extLst>
                <a:ext uri="{FF2B5EF4-FFF2-40B4-BE49-F238E27FC236}">
                  <a16:creationId xmlns:a16="http://schemas.microsoft.com/office/drawing/2014/main" id="{E2E598D7-2335-A4D9-5525-3FB7A25AF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8061" y="6099902"/>
              <a:ext cx="1092390" cy="379913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Ntimes new roman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THANH TOÁN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7" name="Rectangle: Rounded Corners 33">
              <a:extLst>
                <a:ext uri="{FF2B5EF4-FFF2-40B4-BE49-F238E27FC236}">
                  <a16:creationId xmlns:a16="http://schemas.microsoft.com/office/drawing/2014/main" id="{1CCBA10D-C285-267B-1B83-A5883456B0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8061" y="6682430"/>
              <a:ext cx="1092390" cy="603222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Ntimes new roman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THÔNG TIN ĐƠN HÀNG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8" name="Rectangle: Rounded Corners 35">
              <a:extLst>
                <a:ext uri="{FF2B5EF4-FFF2-40B4-BE49-F238E27FC236}">
                  <a16:creationId xmlns:a16="http://schemas.microsoft.com/office/drawing/2014/main" id="{1B471F86-DFF6-6BB5-CE9E-797BD39CC9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1168" y="4608996"/>
              <a:ext cx="1092390" cy="751128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Ntimes new roman" charset="0"/>
                  <a:ea typeface="Calibri" panose="020F0502020204030204" pitchFamily="34" charset="0"/>
                  <a:cs typeface="Times New Roman" panose="02020603050405020304" pitchFamily="18" charset="0"/>
                </a:rPr>
                <a:t>CẬP NHẬT SẢN PHẨM MỚI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9" name="Rectangle: Rounded Corners 37">
              <a:extLst>
                <a:ext uri="{FF2B5EF4-FFF2-40B4-BE49-F238E27FC236}">
                  <a16:creationId xmlns:a16="http://schemas.microsoft.com/office/drawing/2014/main" id="{F45ACFCB-9DF8-0C4A-AEEF-7BB0A655E5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3063" y="5487727"/>
              <a:ext cx="1092392" cy="626423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Ntimes new roman" charset="0"/>
                  <a:ea typeface="Calibri" panose="020F0502020204030204" pitchFamily="34" charset="0"/>
                  <a:cs typeface="Times New Roman" panose="02020603050405020304" pitchFamily="18" charset="0"/>
                </a:rPr>
                <a:t>CẬP NHẬT HÓA ĐƠN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0" name="Rectangle: Rounded Corners 39">
              <a:extLst>
                <a:ext uri="{FF2B5EF4-FFF2-40B4-BE49-F238E27FC236}">
                  <a16:creationId xmlns:a16="http://schemas.microsoft.com/office/drawing/2014/main" id="{6D83A2E3-F865-7D5D-C13E-9DCE873A9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7251" y="6305213"/>
              <a:ext cx="1194122" cy="788828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Ntimes new roman" charset="0"/>
                  <a:ea typeface="Calibri" panose="020F0502020204030204" pitchFamily="34" charset="0"/>
                  <a:cs typeface="Times New Roman" panose="02020603050405020304" pitchFamily="18" charset="0"/>
                </a:rPr>
                <a:t>CẬP NHẬT GIÁ SẢN PHẨM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BE1DC687-5BC8-B596-892C-8E679B183DF9}"/>
                </a:ext>
              </a:extLst>
            </p:cNvPr>
            <p:cNvGrpSpPr/>
            <p:nvPr/>
          </p:nvGrpSpPr>
          <p:grpSpPr>
            <a:xfrm>
              <a:off x="7528523" y="4573773"/>
              <a:ext cx="335226" cy="2837462"/>
              <a:chOff x="6286055" y="3725383"/>
              <a:chExt cx="219710" cy="1553210"/>
            </a:xfrm>
          </p:grpSpPr>
          <p:cxnSp>
            <p:nvCxnSpPr>
              <p:cNvPr id="225" name="Connector: Elbow 224">
                <a:extLst>
                  <a:ext uri="{FF2B5EF4-FFF2-40B4-BE49-F238E27FC236}">
                    <a16:creationId xmlns:a16="http://schemas.microsoft.com/office/drawing/2014/main" id="{F0231627-2577-4D53-81D7-BBE1ECEA311A}"/>
                  </a:ext>
                </a:extLst>
              </p:cNvPr>
              <p:cNvCxnSpPr/>
              <p:nvPr/>
            </p:nvCxnSpPr>
            <p:spPr>
              <a:xfrm>
                <a:off x="6286055" y="3725383"/>
                <a:ext cx="215900" cy="194310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226" name="Connector: Elbow 225">
                <a:extLst>
                  <a:ext uri="{FF2B5EF4-FFF2-40B4-BE49-F238E27FC236}">
                    <a16:creationId xmlns:a16="http://schemas.microsoft.com/office/drawing/2014/main" id="{4DB834A6-DF49-0DA5-1A5C-4B7CF69C4E2A}"/>
                  </a:ext>
                </a:extLst>
              </p:cNvPr>
              <p:cNvCxnSpPr/>
              <p:nvPr/>
            </p:nvCxnSpPr>
            <p:spPr>
              <a:xfrm>
                <a:off x="6289865" y="3729193"/>
                <a:ext cx="215900" cy="617855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227" name="Connector: Elbow 226">
                <a:extLst>
                  <a:ext uri="{FF2B5EF4-FFF2-40B4-BE49-F238E27FC236}">
                    <a16:creationId xmlns:a16="http://schemas.microsoft.com/office/drawing/2014/main" id="{B53D5AC0-C46C-B2FF-9B01-2DF73EDF8714}"/>
                  </a:ext>
                </a:extLst>
              </p:cNvPr>
              <p:cNvCxnSpPr/>
              <p:nvPr/>
            </p:nvCxnSpPr>
            <p:spPr>
              <a:xfrm>
                <a:off x="6302565" y="3729193"/>
                <a:ext cx="198120" cy="1168400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228" name="Connector: Elbow 227">
                <a:extLst>
                  <a:ext uri="{FF2B5EF4-FFF2-40B4-BE49-F238E27FC236}">
                    <a16:creationId xmlns:a16="http://schemas.microsoft.com/office/drawing/2014/main" id="{A1526F82-8161-6B45-3742-4B35FD8DCA27}"/>
                  </a:ext>
                </a:extLst>
              </p:cNvPr>
              <p:cNvCxnSpPr/>
              <p:nvPr/>
            </p:nvCxnSpPr>
            <p:spPr>
              <a:xfrm>
                <a:off x="6298755" y="3729193"/>
                <a:ext cx="202565" cy="1549400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</p:grpSp>
        <p:sp>
          <p:nvSpPr>
            <p:cNvPr id="202" name="Rectangle: Rounded Corners 41">
              <a:extLst>
                <a:ext uri="{FF2B5EF4-FFF2-40B4-BE49-F238E27FC236}">
                  <a16:creationId xmlns:a16="http://schemas.microsoft.com/office/drawing/2014/main" id="{9C5F110D-4670-AC64-A256-877FF066F1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6656" y="7199739"/>
              <a:ext cx="1092390" cy="727925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Ntimes new roman" charset="0"/>
                  <a:ea typeface="Calibri" panose="020F0502020204030204" pitchFamily="34" charset="0"/>
                  <a:cs typeface="Times New Roman" panose="02020603050405020304" pitchFamily="18" charset="0"/>
                </a:rPr>
                <a:t>CẬP NHẬT SỐ LƯỢNG SẢN PHẨM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D59EBB16-FC26-D26C-BCEA-FFEFB8067CA9}"/>
                </a:ext>
              </a:extLst>
            </p:cNvPr>
            <p:cNvGrpSpPr/>
            <p:nvPr/>
          </p:nvGrpSpPr>
          <p:grpSpPr>
            <a:xfrm>
              <a:off x="5102931" y="4564783"/>
              <a:ext cx="393358" cy="3309599"/>
              <a:chOff x="4727765" y="3729193"/>
              <a:chExt cx="257810" cy="1811655"/>
            </a:xfrm>
          </p:grpSpPr>
          <p:cxnSp>
            <p:nvCxnSpPr>
              <p:cNvPr id="220" name="Connector: Elbow 219">
                <a:extLst>
                  <a:ext uri="{FF2B5EF4-FFF2-40B4-BE49-F238E27FC236}">
                    <a16:creationId xmlns:a16="http://schemas.microsoft.com/office/drawing/2014/main" id="{6DDE80BB-A605-C9D6-34A8-61BFF2D7B1F1}"/>
                  </a:ext>
                </a:extLst>
              </p:cNvPr>
              <p:cNvCxnSpPr/>
              <p:nvPr/>
            </p:nvCxnSpPr>
            <p:spPr>
              <a:xfrm>
                <a:off x="4727765" y="3733638"/>
                <a:ext cx="257810" cy="194310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221" name="Connector: Elbow 220">
                <a:extLst>
                  <a:ext uri="{FF2B5EF4-FFF2-40B4-BE49-F238E27FC236}">
                    <a16:creationId xmlns:a16="http://schemas.microsoft.com/office/drawing/2014/main" id="{587F9088-D75B-0C5A-E181-ED6767E02CC7}"/>
                  </a:ext>
                </a:extLst>
              </p:cNvPr>
              <p:cNvCxnSpPr/>
              <p:nvPr/>
            </p:nvCxnSpPr>
            <p:spPr>
              <a:xfrm>
                <a:off x="4736655" y="3738083"/>
                <a:ext cx="228600" cy="549910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222" name="Connector: Elbow 221">
                <a:extLst>
                  <a:ext uri="{FF2B5EF4-FFF2-40B4-BE49-F238E27FC236}">
                    <a16:creationId xmlns:a16="http://schemas.microsoft.com/office/drawing/2014/main" id="{74554F97-32E0-412C-2563-B079A02BE0EA}"/>
                  </a:ext>
                </a:extLst>
              </p:cNvPr>
              <p:cNvCxnSpPr/>
              <p:nvPr/>
            </p:nvCxnSpPr>
            <p:spPr>
              <a:xfrm>
                <a:off x="4736655" y="3729193"/>
                <a:ext cx="211455" cy="956310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223" name="Connector: Elbow 222">
                <a:extLst>
                  <a:ext uri="{FF2B5EF4-FFF2-40B4-BE49-F238E27FC236}">
                    <a16:creationId xmlns:a16="http://schemas.microsoft.com/office/drawing/2014/main" id="{B0DFBFAE-1687-9668-CED9-58B457D62560}"/>
                  </a:ext>
                </a:extLst>
              </p:cNvPr>
              <p:cNvCxnSpPr/>
              <p:nvPr/>
            </p:nvCxnSpPr>
            <p:spPr>
              <a:xfrm>
                <a:off x="4744910" y="3737448"/>
                <a:ext cx="194310" cy="1316355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224" name="Connector: Elbow 223">
                <a:extLst>
                  <a:ext uri="{FF2B5EF4-FFF2-40B4-BE49-F238E27FC236}">
                    <a16:creationId xmlns:a16="http://schemas.microsoft.com/office/drawing/2014/main" id="{816FAB75-92A3-5951-22B0-380DB1D7CFCE}"/>
                  </a:ext>
                </a:extLst>
              </p:cNvPr>
              <p:cNvCxnSpPr/>
              <p:nvPr/>
            </p:nvCxnSpPr>
            <p:spPr>
              <a:xfrm>
                <a:off x="4736655" y="3733638"/>
                <a:ext cx="211455" cy="1807210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</p:grpSp>
        <p:sp>
          <p:nvSpPr>
            <p:cNvPr id="204" name="Rectangle: Rounded Corners 43">
              <a:extLst>
                <a:ext uri="{FF2B5EF4-FFF2-40B4-BE49-F238E27FC236}">
                  <a16:creationId xmlns:a16="http://schemas.microsoft.com/office/drawing/2014/main" id="{D5278BBC-AA5C-269C-7ECA-6FC0DE438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8815" y="7557797"/>
              <a:ext cx="1092392" cy="603222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Ntimes new roman" charset="0"/>
                  <a:ea typeface="Calibri" panose="020F0502020204030204" pitchFamily="34" charset="0"/>
                  <a:cs typeface="Times New Roman" panose="02020603050405020304" pitchFamily="18" charset="0"/>
                </a:rPr>
                <a:t>DUYỆT ĐƠN HÀNG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5" name="Rectangle: Rounded Corners 45">
              <a:extLst>
                <a:ext uri="{FF2B5EF4-FFF2-40B4-BE49-F238E27FC236}">
                  <a16:creationId xmlns:a16="http://schemas.microsoft.com/office/drawing/2014/main" id="{3CB57372-4EEB-0304-AD3C-742AB2775C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55260" y="4693899"/>
              <a:ext cx="1077859" cy="548121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Ntimes new roman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THANH TOÁN NHẬP HÀNG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6" name="Rectangle: Rounded Corners 48">
              <a:extLst>
                <a:ext uri="{FF2B5EF4-FFF2-40B4-BE49-F238E27FC236}">
                  <a16:creationId xmlns:a16="http://schemas.microsoft.com/office/drawing/2014/main" id="{2C117A9A-C9F5-CE41-FF8C-106A1716F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4501" y="5669443"/>
              <a:ext cx="1092392" cy="1017938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Ntimes new roman" charset="0"/>
                  <a:ea typeface="Calibri" panose="020F0502020204030204" pitchFamily="34" charset="0"/>
                  <a:cs typeface="Times New Roman" panose="02020603050405020304" pitchFamily="18" charset="0"/>
                </a:rPr>
                <a:t>NHẬN TIỀN THANH TÓA TỪ KHÁCH HÀNG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844A7EFB-AD80-A853-BE7C-1B49D24CC28A}"/>
                </a:ext>
              </a:extLst>
            </p:cNvPr>
            <p:cNvGrpSpPr/>
            <p:nvPr/>
          </p:nvGrpSpPr>
          <p:grpSpPr>
            <a:xfrm>
              <a:off x="9877624" y="4592339"/>
              <a:ext cx="380762" cy="2992908"/>
              <a:chOff x="7775765" y="3722843"/>
              <a:chExt cx="249555" cy="1638300"/>
            </a:xfrm>
          </p:grpSpPr>
          <p:cxnSp>
            <p:nvCxnSpPr>
              <p:cNvPr id="217" name="Connector: Elbow 216">
                <a:extLst>
                  <a:ext uri="{FF2B5EF4-FFF2-40B4-BE49-F238E27FC236}">
                    <a16:creationId xmlns:a16="http://schemas.microsoft.com/office/drawing/2014/main" id="{F78F2820-1DAF-EC58-7889-F623B358B203}"/>
                  </a:ext>
                </a:extLst>
              </p:cNvPr>
              <p:cNvCxnSpPr/>
              <p:nvPr/>
            </p:nvCxnSpPr>
            <p:spPr>
              <a:xfrm>
                <a:off x="7775765" y="3725383"/>
                <a:ext cx="249555" cy="186055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218" name="Connector: Elbow 217">
                <a:extLst>
                  <a:ext uri="{FF2B5EF4-FFF2-40B4-BE49-F238E27FC236}">
                    <a16:creationId xmlns:a16="http://schemas.microsoft.com/office/drawing/2014/main" id="{C70FFF64-085F-C4F4-E2F6-588069D656A1}"/>
                  </a:ext>
                </a:extLst>
              </p:cNvPr>
              <p:cNvCxnSpPr/>
              <p:nvPr/>
            </p:nvCxnSpPr>
            <p:spPr>
              <a:xfrm>
                <a:off x="7789735" y="3722843"/>
                <a:ext cx="190500" cy="853440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219" name="Connector: Elbow 218">
                <a:extLst>
                  <a:ext uri="{FF2B5EF4-FFF2-40B4-BE49-F238E27FC236}">
                    <a16:creationId xmlns:a16="http://schemas.microsoft.com/office/drawing/2014/main" id="{DA980315-EC29-1809-30E9-00F26E91196B}"/>
                  </a:ext>
                </a:extLst>
              </p:cNvPr>
              <p:cNvCxnSpPr/>
              <p:nvPr/>
            </p:nvCxnSpPr>
            <p:spPr>
              <a:xfrm>
                <a:off x="7782115" y="3730463"/>
                <a:ext cx="198120" cy="1630680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</p:grpSp>
        <p:sp>
          <p:nvSpPr>
            <p:cNvPr id="208" name="Rectangle: Rounded Corners 53">
              <a:extLst>
                <a:ext uri="{FF2B5EF4-FFF2-40B4-BE49-F238E27FC236}">
                  <a16:creationId xmlns:a16="http://schemas.microsoft.com/office/drawing/2014/main" id="{291FD708-73FB-E962-B571-318E9381C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11694" y="4703539"/>
              <a:ext cx="1092392" cy="751128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Ntimes new roman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THỐNG KÊ SỐ LƯỢNG SẢN PHẨM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9" name="Rectangle: Rounded Corners 55">
              <a:extLst>
                <a:ext uri="{FF2B5EF4-FFF2-40B4-BE49-F238E27FC236}">
                  <a16:creationId xmlns:a16="http://schemas.microsoft.com/office/drawing/2014/main" id="{342D9C53-13BD-666D-17EF-38620ABACB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24884" y="5576811"/>
              <a:ext cx="1092390" cy="611923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Ntimes new roman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THỐNG KÊ ĐƠN HÀNG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3E77FB89-4A55-C7DA-1BEE-26DA93F27769}"/>
                </a:ext>
              </a:extLst>
            </p:cNvPr>
            <p:cNvGrpSpPr/>
            <p:nvPr/>
          </p:nvGrpSpPr>
          <p:grpSpPr>
            <a:xfrm>
              <a:off x="12177296" y="4541950"/>
              <a:ext cx="329413" cy="2157678"/>
              <a:chOff x="9168955" y="3729193"/>
              <a:chExt cx="215900" cy="1181100"/>
            </a:xfrm>
          </p:grpSpPr>
          <p:cxnSp>
            <p:nvCxnSpPr>
              <p:cNvPr id="214" name="Connector: Elbow 213">
                <a:extLst>
                  <a:ext uri="{FF2B5EF4-FFF2-40B4-BE49-F238E27FC236}">
                    <a16:creationId xmlns:a16="http://schemas.microsoft.com/office/drawing/2014/main" id="{620386A5-5AFD-A933-F9D8-5D2C14EE0658}"/>
                  </a:ext>
                </a:extLst>
              </p:cNvPr>
              <p:cNvCxnSpPr/>
              <p:nvPr/>
            </p:nvCxnSpPr>
            <p:spPr>
              <a:xfrm>
                <a:off x="9168955" y="3729193"/>
                <a:ext cx="215900" cy="287655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215" name="Connector: Elbow 214">
                <a:extLst>
                  <a:ext uri="{FF2B5EF4-FFF2-40B4-BE49-F238E27FC236}">
                    <a16:creationId xmlns:a16="http://schemas.microsoft.com/office/drawing/2014/main" id="{1B14508B-E9EE-8A7C-CE41-EBF615EB4D83}"/>
                  </a:ext>
                </a:extLst>
              </p:cNvPr>
              <p:cNvCxnSpPr/>
              <p:nvPr/>
            </p:nvCxnSpPr>
            <p:spPr>
              <a:xfrm>
                <a:off x="9172765" y="3729193"/>
                <a:ext cx="207010" cy="727710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216" name="Connector: Elbow 215">
                <a:extLst>
                  <a:ext uri="{FF2B5EF4-FFF2-40B4-BE49-F238E27FC236}">
                    <a16:creationId xmlns:a16="http://schemas.microsoft.com/office/drawing/2014/main" id="{915B7890-68A1-3F66-0548-E494A2BC6159}"/>
                  </a:ext>
                </a:extLst>
              </p:cNvPr>
              <p:cNvCxnSpPr/>
              <p:nvPr/>
            </p:nvCxnSpPr>
            <p:spPr>
              <a:xfrm>
                <a:off x="9181655" y="3733638"/>
                <a:ext cx="198755" cy="1176655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</p:grpSp>
        <p:sp>
          <p:nvSpPr>
            <p:cNvPr id="211" name="Rectangle: Rounded Corners 57">
              <a:extLst>
                <a:ext uri="{FF2B5EF4-FFF2-40B4-BE49-F238E27FC236}">
                  <a16:creationId xmlns:a16="http://schemas.microsoft.com/office/drawing/2014/main" id="{50534069-BE86-B0F4-7CA7-B08005C9C7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2876" y="6393667"/>
              <a:ext cx="1092390" cy="611921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Ntimes new roman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THỐNG KÊ DOANH THU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3" name="Rectangle: Rounded Corners 18">
              <a:extLst>
                <a:ext uri="{FF2B5EF4-FFF2-40B4-BE49-F238E27FC236}">
                  <a16:creationId xmlns:a16="http://schemas.microsoft.com/office/drawing/2014/main" id="{FBB6FE4F-81E5-A83D-8160-21EC17E09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7484" y="7419951"/>
              <a:ext cx="1092392" cy="379915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Ntimes new roman" charset="0"/>
                  <a:ea typeface="Calibri" panose="020F0502020204030204" pitchFamily="34" charset="0"/>
                  <a:cs typeface="Times New Roman" panose="02020603050405020304" pitchFamily="18" charset="0"/>
                </a:rPr>
                <a:t>BÁO CÁO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33" name="TextBox 10">
            <a:extLst>
              <a:ext uri="{FF2B5EF4-FFF2-40B4-BE49-F238E27FC236}">
                <a16:creationId xmlns:a16="http://schemas.microsoft.com/office/drawing/2014/main" id="{965E33EE-CF81-F5C5-3C80-C3258BF87522}"/>
              </a:ext>
            </a:extLst>
          </p:cNvPr>
          <p:cNvSpPr txBox="1"/>
          <p:nvPr/>
        </p:nvSpPr>
        <p:spPr>
          <a:xfrm>
            <a:off x="1994400" y="344005"/>
            <a:ext cx="13077173" cy="1090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57"/>
              </a:lnSpc>
            </a:pPr>
            <a:r>
              <a:rPr lang="en-US" sz="5400" b="1" dirty="0">
                <a:solidFill>
                  <a:srgbClr val="FFFFFF"/>
                </a:solidFill>
                <a:latin typeface="Big Shoulders Display"/>
              </a:rPr>
              <a:t>BIỂU ĐỒ NGHIỆP VỤ WEBSITE BÁN GIÀY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3357" y="0"/>
            <a:ext cx="18288000" cy="1043533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en-GB" dirty="0"/>
          </a:p>
        </p:txBody>
      </p:sp>
      <p:grpSp>
        <p:nvGrpSpPr>
          <p:cNvPr id="3" name="Group 3"/>
          <p:cNvGrpSpPr/>
          <p:nvPr/>
        </p:nvGrpSpPr>
        <p:grpSpPr>
          <a:xfrm>
            <a:off x="1028700" y="9258300"/>
            <a:ext cx="2423491" cy="329701"/>
            <a:chOff x="0" y="0"/>
            <a:chExt cx="3231322" cy="43960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236338" y="0"/>
              <a:ext cx="994983" cy="439602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994983" cy="439602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 flipH="1">
            <a:off x="15976867" y="8351"/>
            <a:ext cx="60830" cy="1021566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7" name="AutoShape 7"/>
          <p:cNvSpPr/>
          <p:nvPr/>
        </p:nvSpPr>
        <p:spPr>
          <a:xfrm>
            <a:off x="4382" y="8859033"/>
            <a:ext cx="16033315" cy="8351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397374" cy="397374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071418" y="1555643"/>
            <a:ext cx="13077173" cy="1090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57"/>
              </a:lnSpc>
            </a:pPr>
            <a:r>
              <a:rPr lang="en-US" sz="5400" b="1" dirty="0">
                <a:solidFill>
                  <a:srgbClr val="FFFFFF"/>
                </a:solidFill>
                <a:latin typeface="Big Shoulders Display"/>
              </a:rPr>
              <a:t>TIẾN TRÌNH NGHIỆP VỤ WEBSITE BÁN GIÀY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695903" y="1838163"/>
            <a:ext cx="985652" cy="70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909" dirty="0">
                <a:solidFill>
                  <a:srgbClr val="FFFFFF"/>
                </a:solidFill>
                <a:latin typeface="Big Shoulders Display"/>
              </a:rPr>
              <a:t>011</a:t>
            </a: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367121B2-F679-88BC-7273-C4DF92878959}"/>
              </a:ext>
            </a:extLst>
          </p:cNvPr>
          <p:cNvSpPr txBox="1"/>
          <p:nvPr/>
        </p:nvSpPr>
        <p:spPr>
          <a:xfrm rot="5400000">
            <a:off x="14468553" y="6561124"/>
            <a:ext cx="5163779" cy="230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9"/>
              </a:lnSpc>
            </a:pPr>
            <a:r>
              <a:rPr lang="en-US" sz="1400" spc="49" dirty="0">
                <a:solidFill>
                  <a:srgbClr val="FFFFFF"/>
                </a:solidFill>
                <a:latin typeface="Lato"/>
              </a:rPr>
              <a:t>LỚP LẬP TRÌNH WEB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D060B591-B4EB-248D-2922-D43476907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3206" y="2213610"/>
            <a:ext cx="8257644" cy="6517747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148330"/>
            <a:ext cx="18288000" cy="10435330"/>
          </a:xfrm>
          <a:prstGeom prst="rect">
            <a:avLst/>
          </a:prstGeom>
          <a:solidFill>
            <a:srgbClr val="171717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9258300"/>
            <a:ext cx="2423491" cy="329701"/>
            <a:chOff x="0" y="0"/>
            <a:chExt cx="3231322" cy="43960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236338" y="0"/>
              <a:ext cx="994983" cy="439602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994983" cy="439602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16000329" y="-148330"/>
            <a:ext cx="45719" cy="1038586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7" name="AutoShape 7"/>
          <p:cNvSpPr/>
          <p:nvPr/>
        </p:nvSpPr>
        <p:spPr>
          <a:xfrm>
            <a:off x="4382" y="8859033"/>
            <a:ext cx="16033315" cy="8351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765992"/>
            <a:ext cx="397374" cy="397374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016844" y="266700"/>
            <a:ext cx="13077173" cy="1090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57"/>
              </a:lnSpc>
            </a:pPr>
            <a:r>
              <a:rPr lang="en-US" sz="5400" b="1" dirty="0">
                <a:solidFill>
                  <a:srgbClr val="FFFFFF"/>
                </a:solidFill>
                <a:latin typeface="Big Shoulders Display"/>
              </a:rPr>
              <a:t>Diagrams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695903" y="1838163"/>
            <a:ext cx="985652" cy="70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909">
                <a:solidFill>
                  <a:srgbClr val="FFFFFF"/>
                </a:solidFill>
                <a:latin typeface="Big Shoulders Display"/>
              </a:rPr>
              <a:t>012</a:t>
            </a:r>
            <a:endParaRPr lang="en-US" sz="4909" dirty="0">
              <a:solidFill>
                <a:srgbClr val="FFFFFF"/>
              </a:solidFill>
              <a:latin typeface="Big Shoulders Display"/>
            </a:endParaRP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367121B2-F679-88BC-7273-C4DF92878959}"/>
              </a:ext>
            </a:extLst>
          </p:cNvPr>
          <p:cNvSpPr txBox="1"/>
          <p:nvPr/>
        </p:nvSpPr>
        <p:spPr>
          <a:xfrm rot="5400000">
            <a:off x="14468553" y="6561124"/>
            <a:ext cx="5163779" cy="230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9"/>
              </a:lnSpc>
            </a:pPr>
            <a:r>
              <a:rPr lang="en-US" sz="1400" spc="49" dirty="0">
                <a:solidFill>
                  <a:srgbClr val="FFFFFF"/>
                </a:solidFill>
                <a:latin typeface="Lato"/>
              </a:rPr>
              <a:t>LỚP LẬP TRÌNH WEB</a:t>
            </a:r>
          </a:p>
        </p:txBody>
      </p:sp>
      <p:pic>
        <p:nvPicPr>
          <p:cNvPr id="12" name="Picture 11" descr="Diagram, schematic">
            <a:extLst>
              <a:ext uri="{FF2B5EF4-FFF2-40B4-BE49-F238E27FC236}">
                <a16:creationId xmlns:a16="http://schemas.microsoft.com/office/drawing/2014/main" id="{D3E573EB-248D-E532-7564-18B3C2462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771" y="1357127"/>
            <a:ext cx="14458985" cy="738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727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266290" y="4147300"/>
            <a:ext cx="2396951" cy="65616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266290" y="5897505"/>
            <a:ext cx="2396951" cy="65616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5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144500" y="5143500"/>
            <a:ext cx="4114800" cy="41148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AC07067-8A3E-3CB0-0BFE-BC6EA11C9C17}"/>
              </a:ext>
            </a:extLst>
          </p:cNvPr>
          <p:cNvGrpSpPr/>
          <p:nvPr/>
        </p:nvGrpSpPr>
        <p:grpSpPr>
          <a:xfrm>
            <a:off x="1059212" y="1124702"/>
            <a:ext cx="4458098" cy="1426592"/>
            <a:chOff x="1059212" y="1124702"/>
            <a:chExt cx="4458098" cy="1426592"/>
          </a:xfrm>
        </p:grpSpPr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059212" y="1124702"/>
              <a:ext cx="4458098" cy="1426592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1929936" y="1628448"/>
              <a:ext cx="1878806" cy="438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FFFFFF"/>
                  </a:solidFill>
                  <a:latin typeface="Big Shoulders Display Bold"/>
                </a:rPr>
                <a:t>MEMBER NAME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216523" y="4071100"/>
            <a:ext cx="398359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 err="1">
                <a:solidFill>
                  <a:srgbClr val="FFFFFF"/>
                </a:solidFill>
                <a:latin typeface="Noto Sans Bold"/>
              </a:rPr>
              <a:t>Châu</a:t>
            </a:r>
            <a:r>
              <a:rPr lang="en-US" sz="3999" dirty="0">
                <a:solidFill>
                  <a:srgbClr val="FFFFFF"/>
                </a:solidFill>
                <a:latin typeface="Noto Sans Bold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Noto Sans Bold"/>
              </a:rPr>
              <a:t>Văn</a:t>
            </a:r>
            <a:r>
              <a:rPr lang="en-US" sz="3999" dirty="0">
                <a:solidFill>
                  <a:srgbClr val="FFFFFF"/>
                </a:solidFill>
                <a:latin typeface="Noto Sans Bold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Noto Sans Bold"/>
              </a:rPr>
              <a:t>Thịnh</a:t>
            </a:r>
            <a:endParaRPr lang="en-US" sz="3999" dirty="0">
              <a:solidFill>
                <a:srgbClr val="FFFFFF"/>
              </a:solidFill>
              <a:latin typeface="Noto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216523" y="5753100"/>
            <a:ext cx="436626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 err="1">
                <a:solidFill>
                  <a:srgbClr val="FFFFFF"/>
                </a:solidFill>
                <a:latin typeface="Noto Sans Bold"/>
              </a:rPr>
              <a:t>Tài</a:t>
            </a:r>
            <a:r>
              <a:rPr lang="en-US" sz="3999" dirty="0">
                <a:solidFill>
                  <a:srgbClr val="FFFFFF"/>
                </a:solidFill>
                <a:latin typeface="Noto Sans Bold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Noto Sans Bold"/>
              </a:rPr>
              <a:t>Đại</a:t>
            </a:r>
            <a:r>
              <a:rPr lang="en-US" sz="3999" dirty="0">
                <a:solidFill>
                  <a:srgbClr val="FFFFFF"/>
                </a:solidFill>
                <a:latin typeface="Noto Sans Bold"/>
              </a:rPr>
              <a:t> Duy Hùng</a:t>
            </a:r>
          </a:p>
        </p:txBody>
      </p:sp>
      <p:sp>
        <p:nvSpPr>
          <p:cNvPr id="9" name="AutoShape 5">
            <a:extLst>
              <a:ext uri="{FF2B5EF4-FFF2-40B4-BE49-F238E27FC236}">
                <a16:creationId xmlns:a16="http://schemas.microsoft.com/office/drawing/2014/main" id="{91CFE41C-E353-FE48-DBD7-08475EE7FBFC}"/>
              </a:ext>
            </a:extLst>
          </p:cNvPr>
          <p:cNvSpPr/>
          <p:nvPr/>
        </p:nvSpPr>
        <p:spPr>
          <a:xfrm>
            <a:off x="15721248" y="-162617"/>
            <a:ext cx="9525" cy="1050382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0" name="TextBox 20">
            <a:extLst>
              <a:ext uri="{FF2B5EF4-FFF2-40B4-BE49-F238E27FC236}">
                <a16:creationId xmlns:a16="http://schemas.microsoft.com/office/drawing/2014/main" id="{31A1B2B0-23B3-4543-4A1C-7F3A8B80B51C}"/>
              </a:ext>
            </a:extLst>
          </p:cNvPr>
          <p:cNvSpPr txBox="1"/>
          <p:nvPr/>
        </p:nvSpPr>
        <p:spPr>
          <a:xfrm>
            <a:off x="16460739" y="1073312"/>
            <a:ext cx="1124259" cy="805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dirty="0">
                <a:solidFill>
                  <a:srgbClr val="FFFFFF"/>
                </a:solidFill>
                <a:latin typeface="Big Shoulders Display"/>
              </a:rPr>
              <a:t>002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8DBFE605-D706-6753-CA93-84C60D005554}"/>
              </a:ext>
            </a:extLst>
          </p:cNvPr>
          <p:cNvSpPr txBox="1"/>
          <p:nvPr/>
        </p:nvSpPr>
        <p:spPr>
          <a:xfrm rot="5400000">
            <a:off x="14468553" y="6561125"/>
            <a:ext cx="5163779" cy="230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9"/>
              </a:lnSpc>
            </a:pPr>
            <a:r>
              <a:rPr lang="en-US" sz="1400" spc="49" dirty="0">
                <a:solidFill>
                  <a:srgbClr val="FFFFFF"/>
                </a:solidFill>
                <a:latin typeface="Lato"/>
              </a:rPr>
              <a:t>LỚP LẬP TRÌNH WEB</a:t>
            </a:r>
          </a:p>
        </p:txBody>
      </p:sp>
      <p:sp>
        <p:nvSpPr>
          <p:cNvPr id="13" name="AutoShape 8">
            <a:extLst>
              <a:ext uri="{FF2B5EF4-FFF2-40B4-BE49-F238E27FC236}">
                <a16:creationId xmlns:a16="http://schemas.microsoft.com/office/drawing/2014/main" id="{9B2A21FE-2DA9-6CFE-0242-41A51401888B}"/>
              </a:ext>
            </a:extLst>
          </p:cNvPr>
          <p:cNvSpPr/>
          <p:nvPr/>
        </p:nvSpPr>
        <p:spPr>
          <a:xfrm>
            <a:off x="0" y="9029700"/>
            <a:ext cx="15730773" cy="52472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4" name="Group 2">
            <a:extLst>
              <a:ext uri="{FF2B5EF4-FFF2-40B4-BE49-F238E27FC236}">
                <a16:creationId xmlns:a16="http://schemas.microsoft.com/office/drawing/2014/main" id="{83D6FB98-B202-421F-B82F-4628875F7C1D}"/>
              </a:ext>
            </a:extLst>
          </p:cNvPr>
          <p:cNvGrpSpPr/>
          <p:nvPr/>
        </p:nvGrpSpPr>
        <p:grpSpPr>
          <a:xfrm>
            <a:off x="1028700" y="9539656"/>
            <a:ext cx="1400283" cy="190500"/>
            <a:chOff x="0" y="0"/>
            <a:chExt cx="1867044" cy="254000"/>
          </a:xfrm>
        </p:grpSpPr>
        <p:pic>
          <p:nvPicPr>
            <p:cNvPr id="15" name="Picture 3">
              <a:extLst>
                <a:ext uri="{FF2B5EF4-FFF2-40B4-BE49-F238E27FC236}">
                  <a16:creationId xmlns:a16="http://schemas.microsoft.com/office/drawing/2014/main" id="{0C74C12B-EFBD-C598-46AE-4608E82EA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292147" y="0"/>
              <a:ext cx="574897" cy="254000"/>
            </a:xfrm>
            <a:prstGeom prst="rect">
              <a:avLst/>
            </a:prstGeom>
          </p:spPr>
        </p:pic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E81FBE0C-9DD0-47D5-69B3-999ACDFDF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574897" cy="254000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612195" y="1658038"/>
            <a:ext cx="11478815" cy="1448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0"/>
              </a:lnSpc>
            </a:pPr>
            <a:r>
              <a:rPr lang="en-US" sz="9000" dirty="0">
                <a:solidFill>
                  <a:srgbClr val="FFFFFF"/>
                </a:solidFill>
                <a:latin typeface="Big Shoulders Display"/>
              </a:rPr>
              <a:t>CHI TIẾT BUỔI BÁO CÁO</a:t>
            </a:r>
          </a:p>
        </p:txBody>
      </p:sp>
      <p:sp>
        <p:nvSpPr>
          <p:cNvPr id="5" name="AutoShape 5"/>
          <p:cNvSpPr/>
          <p:nvPr/>
        </p:nvSpPr>
        <p:spPr>
          <a:xfrm>
            <a:off x="15721248" y="-162617"/>
            <a:ext cx="9525" cy="1050382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AutoShape 6"/>
          <p:cNvSpPr/>
          <p:nvPr/>
        </p:nvSpPr>
        <p:spPr>
          <a:xfrm>
            <a:off x="-2566752" y="4666021"/>
            <a:ext cx="18288000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7" name="AutoShape 7"/>
          <p:cNvSpPr/>
          <p:nvPr/>
        </p:nvSpPr>
        <p:spPr>
          <a:xfrm>
            <a:off x="5091348" y="4675546"/>
            <a:ext cx="9525" cy="1050382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8" name="AutoShape 8"/>
          <p:cNvSpPr/>
          <p:nvPr/>
        </p:nvSpPr>
        <p:spPr>
          <a:xfrm>
            <a:off x="10406298" y="4675546"/>
            <a:ext cx="9525" cy="10503822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9" name="Group 9"/>
          <p:cNvGrpSpPr/>
          <p:nvPr/>
        </p:nvGrpSpPr>
        <p:grpSpPr>
          <a:xfrm>
            <a:off x="1028700" y="5645807"/>
            <a:ext cx="3166990" cy="2689164"/>
            <a:chOff x="0" y="0"/>
            <a:chExt cx="4222653" cy="358555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500921"/>
              <a:ext cx="4222653" cy="20940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59"/>
                </a:lnSpc>
              </a:pPr>
              <a:r>
                <a:rPr lang="en-US" sz="4099" dirty="0" err="1">
                  <a:solidFill>
                    <a:srgbClr val="FFFFFF"/>
                  </a:solidFill>
                  <a:latin typeface="Lato"/>
                </a:rPr>
                <a:t>Giới</a:t>
              </a:r>
              <a:r>
                <a:rPr lang="en-US" sz="4099" dirty="0">
                  <a:solidFill>
                    <a:srgbClr val="FFFFFF"/>
                  </a:solidFill>
                  <a:latin typeface="Lato"/>
                </a:rPr>
                <a:t> </a:t>
              </a:r>
              <a:r>
                <a:rPr lang="en-US" sz="4099" dirty="0" err="1">
                  <a:solidFill>
                    <a:srgbClr val="FFFFFF"/>
                  </a:solidFill>
                  <a:latin typeface="Lato"/>
                </a:rPr>
                <a:t>thiệu</a:t>
              </a:r>
              <a:r>
                <a:rPr lang="en-US" sz="4099" dirty="0">
                  <a:solidFill>
                    <a:srgbClr val="FFFFFF"/>
                  </a:solidFill>
                  <a:latin typeface="Lato"/>
                </a:rPr>
                <a:t> </a:t>
              </a:r>
              <a:r>
                <a:rPr lang="en-US" sz="4099" dirty="0" err="1">
                  <a:solidFill>
                    <a:srgbClr val="FFFFFF"/>
                  </a:solidFill>
                  <a:latin typeface="Lato"/>
                </a:rPr>
                <a:t>về</a:t>
              </a:r>
              <a:r>
                <a:rPr lang="en-US" sz="4099" dirty="0">
                  <a:solidFill>
                    <a:srgbClr val="FFFFFF"/>
                  </a:solidFill>
                  <a:latin typeface="Lato"/>
                </a:rPr>
                <a:t> website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19075"/>
              <a:ext cx="1916131" cy="13570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960"/>
                </a:lnSpc>
              </a:pPr>
              <a:r>
                <a:rPr lang="en-US" sz="5600">
                  <a:solidFill>
                    <a:srgbClr val="FFFFFF"/>
                  </a:solidFill>
                  <a:latin typeface="Big Shoulders Display"/>
                </a:rPr>
                <a:t>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178223" y="5645807"/>
            <a:ext cx="3166990" cy="3517839"/>
            <a:chOff x="0" y="0"/>
            <a:chExt cx="4222653" cy="4690452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500921"/>
              <a:ext cx="4222653" cy="3198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59"/>
                </a:lnSpc>
              </a:pPr>
              <a:r>
                <a:rPr lang="en-US" sz="4099" dirty="0" err="1">
                  <a:solidFill>
                    <a:srgbClr val="FFFFFF"/>
                  </a:solidFill>
                  <a:latin typeface="Lato"/>
                </a:rPr>
                <a:t>Sơ</a:t>
              </a:r>
              <a:r>
                <a:rPr lang="en-US" sz="4099" dirty="0">
                  <a:solidFill>
                    <a:srgbClr val="FFFFFF"/>
                  </a:solidFill>
                  <a:latin typeface="Lato"/>
                </a:rPr>
                <a:t> </a:t>
              </a:r>
              <a:r>
                <a:rPr lang="en-US" sz="4099" dirty="0" err="1">
                  <a:solidFill>
                    <a:srgbClr val="FFFFFF"/>
                  </a:solidFill>
                  <a:latin typeface="Lato"/>
                </a:rPr>
                <a:t>lược</a:t>
              </a:r>
              <a:r>
                <a:rPr lang="en-US" sz="4099" dirty="0">
                  <a:solidFill>
                    <a:srgbClr val="FFFFFF"/>
                  </a:solidFill>
                  <a:latin typeface="Lato"/>
                </a:rPr>
                <a:t> </a:t>
              </a:r>
              <a:r>
                <a:rPr lang="en-US" sz="4099" dirty="0" err="1">
                  <a:solidFill>
                    <a:srgbClr val="FFFFFF"/>
                  </a:solidFill>
                  <a:latin typeface="Lato"/>
                </a:rPr>
                <a:t>về</a:t>
              </a:r>
              <a:r>
                <a:rPr lang="en-US" sz="4099" dirty="0">
                  <a:solidFill>
                    <a:srgbClr val="FFFFFF"/>
                  </a:solidFill>
                  <a:latin typeface="Lato"/>
                </a:rPr>
                <a:t> </a:t>
              </a:r>
              <a:r>
                <a:rPr lang="en-US" sz="4099" dirty="0" err="1">
                  <a:solidFill>
                    <a:srgbClr val="FFFFFF"/>
                  </a:solidFill>
                  <a:latin typeface="Lato"/>
                </a:rPr>
                <a:t>hệ</a:t>
              </a:r>
              <a:r>
                <a:rPr lang="en-US" sz="4099" dirty="0">
                  <a:solidFill>
                    <a:srgbClr val="FFFFFF"/>
                  </a:solidFill>
                  <a:latin typeface="Lato"/>
                </a:rPr>
                <a:t> </a:t>
              </a:r>
              <a:r>
                <a:rPr lang="en-US" sz="4099" dirty="0" err="1">
                  <a:solidFill>
                    <a:srgbClr val="FFFFFF"/>
                  </a:solidFill>
                  <a:latin typeface="Lato"/>
                </a:rPr>
                <a:t>thống</a:t>
              </a:r>
              <a:r>
                <a:rPr lang="en-US" sz="4099" dirty="0">
                  <a:solidFill>
                    <a:srgbClr val="FFFFFF"/>
                  </a:solidFill>
                  <a:latin typeface="Lato"/>
                </a:rPr>
                <a:t> website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19075"/>
              <a:ext cx="1916131" cy="13570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960"/>
                </a:lnSpc>
              </a:pPr>
              <a:r>
                <a:rPr lang="en-US" sz="5600">
                  <a:solidFill>
                    <a:srgbClr val="FFFFFF"/>
                  </a:solidFill>
                  <a:latin typeface="Big Shoulders Display"/>
                </a:rPr>
                <a:t>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420007" y="5645807"/>
            <a:ext cx="3166990" cy="2689160"/>
            <a:chOff x="0" y="0"/>
            <a:chExt cx="4222653" cy="3585547"/>
          </a:xfrm>
        </p:grpSpPr>
        <p:sp>
          <p:nvSpPr>
            <p:cNvPr id="16" name="TextBox 16"/>
            <p:cNvSpPr txBox="1"/>
            <p:nvPr/>
          </p:nvSpPr>
          <p:spPr>
            <a:xfrm>
              <a:off x="0" y="1500921"/>
              <a:ext cx="4222653" cy="2094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60"/>
                </a:lnSpc>
              </a:pPr>
              <a:r>
                <a:rPr lang="en-US" sz="4100" dirty="0">
                  <a:solidFill>
                    <a:srgbClr val="FFFFFF"/>
                  </a:solidFill>
                  <a:latin typeface="Lato"/>
                </a:rPr>
                <a:t>DEMO Website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19075"/>
              <a:ext cx="1916131" cy="13570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960"/>
                </a:lnSpc>
              </a:pPr>
              <a:r>
                <a:rPr lang="en-US" sz="5600">
                  <a:solidFill>
                    <a:srgbClr val="FFFFFF"/>
                  </a:solidFill>
                  <a:latin typeface="Big Shoulders Display"/>
                </a:rPr>
                <a:t>3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 rot="5400000">
            <a:off x="14677410" y="5273917"/>
            <a:ext cx="5163779" cy="230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</a:pPr>
            <a:endParaRPr lang="en-US" sz="1400" spc="49" dirty="0">
              <a:solidFill>
                <a:srgbClr val="FFFFFF"/>
              </a:solidFill>
              <a:latin typeface="Lato"/>
            </a:endParaRP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453254" cy="453254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6460739" y="1073312"/>
            <a:ext cx="1124259" cy="805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dirty="0">
                <a:solidFill>
                  <a:srgbClr val="FFFFFF"/>
                </a:solidFill>
                <a:latin typeface="Big Shoulders Display"/>
              </a:rPr>
              <a:t>003</a:t>
            </a: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FD9562D7-A413-E3A6-D01C-93262D007073}"/>
              </a:ext>
            </a:extLst>
          </p:cNvPr>
          <p:cNvSpPr txBox="1"/>
          <p:nvPr/>
        </p:nvSpPr>
        <p:spPr>
          <a:xfrm rot="5400000">
            <a:off x="14468553" y="6561125"/>
            <a:ext cx="5163779" cy="230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9"/>
              </a:lnSpc>
            </a:pPr>
            <a:r>
              <a:rPr lang="en-US" sz="1400" spc="49" dirty="0">
                <a:solidFill>
                  <a:srgbClr val="FFFFFF"/>
                </a:solidFill>
                <a:latin typeface="Lato"/>
              </a:rPr>
              <a:t>LỚP LẬP TRÌNH WEB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539656"/>
            <a:ext cx="1400283" cy="190500"/>
            <a:chOff x="0" y="0"/>
            <a:chExt cx="1867044" cy="254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92147" y="0"/>
              <a:ext cx="574897" cy="254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574897" cy="254000"/>
            </a:xfrm>
            <a:prstGeom prst="rect">
              <a:avLst/>
            </a:prstGeom>
          </p:spPr>
        </p:pic>
      </p:grpSp>
      <p:sp>
        <p:nvSpPr>
          <p:cNvPr id="5" name="AutoShape 5"/>
          <p:cNvSpPr/>
          <p:nvPr/>
        </p:nvSpPr>
        <p:spPr>
          <a:xfrm>
            <a:off x="15721248" y="-108411"/>
            <a:ext cx="9525" cy="1050382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AutoShape 6"/>
          <p:cNvSpPr/>
          <p:nvPr/>
        </p:nvSpPr>
        <p:spPr>
          <a:xfrm>
            <a:off x="0" y="9020843"/>
            <a:ext cx="15721248" cy="66008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453254" cy="45325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3242375" y="4361849"/>
            <a:ext cx="859250" cy="53703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93771" y="1720918"/>
            <a:ext cx="13716000" cy="1314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72836" lvl="1" indent="-1371600">
              <a:lnSpc>
                <a:spcPts val="11130"/>
              </a:lnSpc>
              <a:buFont typeface="+mj-lt"/>
              <a:buAutoNum type="arabicPeriod"/>
            </a:pPr>
            <a:r>
              <a:rPr lang="en-US" sz="9000" dirty="0">
                <a:solidFill>
                  <a:srgbClr val="FFFFFF"/>
                </a:solidFill>
                <a:latin typeface="Big Shoulders Display Bold"/>
              </a:rPr>
              <a:t>GIỚI THIỆU VỀ WEBSITE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472015" y="1073312"/>
            <a:ext cx="1124259" cy="805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dirty="0">
                <a:solidFill>
                  <a:srgbClr val="FFFFFF"/>
                </a:solidFill>
                <a:latin typeface="Big Shoulders Display"/>
              </a:rPr>
              <a:t>004</a:t>
            </a:r>
          </a:p>
        </p:txBody>
      </p:sp>
      <p:sp>
        <p:nvSpPr>
          <p:cNvPr id="11" name="TextBox 11"/>
          <p:cNvSpPr txBox="1"/>
          <p:nvPr/>
        </p:nvSpPr>
        <p:spPr>
          <a:xfrm rot="5400000">
            <a:off x="14468553" y="6561124"/>
            <a:ext cx="5163779" cy="230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9"/>
              </a:lnSpc>
            </a:pPr>
            <a:r>
              <a:rPr lang="en-US" sz="1400" spc="49" dirty="0">
                <a:solidFill>
                  <a:srgbClr val="FFFFFF"/>
                </a:solidFill>
                <a:latin typeface="Lato"/>
              </a:rPr>
              <a:t>LỚP LẬP TRÌNH WEB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18965" y="4321898"/>
            <a:ext cx="7696886" cy="1171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17"/>
              </a:lnSpc>
              <a:spcBef>
                <a:spcPct val="0"/>
              </a:spcBef>
            </a:pPr>
            <a:r>
              <a:rPr lang="en-US" sz="3441" spc="120" dirty="0">
                <a:solidFill>
                  <a:srgbClr val="FFFFFF"/>
                </a:solidFill>
                <a:latin typeface="Lato"/>
              </a:rPr>
              <a:t>LÀ MỘT WEBSITE BÁN HÀNG ONLINE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3242375" y="5840218"/>
            <a:ext cx="859250" cy="537031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818964" y="5777379"/>
            <a:ext cx="7696886" cy="1171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17"/>
              </a:lnSpc>
              <a:spcBef>
                <a:spcPct val="0"/>
              </a:spcBef>
            </a:pPr>
            <a:r>
              <a:rPr lang="en-US" sz="3441" spc="120" dirty="0">
                <a:solidFill>
                  <a:srgbClr val="FFFFFF"/>
                </a:solidFill>
                <a:latin typeface="Lato"/>
              </a:rPr>
              <a:t>GIỚI THIỆU VÀ TRƯNG BÀY SẢN PHẨM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3242375" y="7140945"/>
            <a:ext cx="859250" cy="537031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4818965" y="7045850"/>
            <a:ext cx="7696886" cy="1171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17"/>
              </a:lnSpc>
              <a:spcBef>
                <a:spcPct val="0"/>
              </a:spcBef>
            </a:pPr>
            <a:r>
              <a:rPr lang="en-US" sz="3441" spc="120" dirty="0">
                <a:solidFill>
                  <a:srgbClr val="FFFFFF"/>
                </a:solidFill>
                <a:latin typeface="Lato"/>
              </a:rPr>
              <a:t>MỘT CÔNG CỤ HỖ TRỢ GIAO TIẾP TRỰC TRUYẾN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4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539656"/>
            <a:ext cx="1400283" cy="190500"/>
            <a:chOff x="0" y="0"/>
            <a:chExt cx="1867044" cy="254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92147" y="0"/>
              <a:ext cx="574897" cy="254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574897" cy="254000"/>
            </a:xfrm>
            <a:prstGeom prst="rect">
              <a:avLst/>
            </a:prstGeom>
          </p:spPr>
        </p:pic>
      </p:grpSp>
      <p:sp>
        <p:nvSpPr>
          <p:cNvPr id="5" name="AutoShape 5"/>
          <p:cNvSpPr/>
          <p:nvPr/>
        </p:nvSpPr>
        <p:spPr>
          <a:xfrm>
            <a:off x="15721248" y="-108411"/>
            <a:ext cx="9525" cy="1050382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AutoShape 6"/>
          <p:cNvSpPr/>
          <p:nvPr/>
        </p:nvSpPr>
        <p:spPr>
          <a:xfrm>
            <a:off x="-2566752" y="9077325"/>
            <a:ext cx="18288000" cy="952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453254" cy="45325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2267874" y="4384738"/>
            <a:ext cx="859250" cy="53703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43601" y="1965951"/>
            <a:ext cx="13716000" cy="1215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30"/>
              </a:lnSpc>
            </a:pPr>
            <a:r>
              <a:rPr lang="en-US" sz="5400" dirty="0">
                <a:solidFill>
                  <a:srgbClr val="FFFFFF"/>
                </a:solidFill>
                <a:latin typeface="Big Shoulders Display Bold"/>
              </a:rPr>
              <a:t>LÀ MỘT WEBSITE BÁN HÀNG ONLINE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472015" y="1073312"/>
            <a:ext cx="1124259" cy="805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dirty="0">
                <a:solidFill>
                  <a:srgbClr val="FFFFFF"/>
                </a:solidFill>
                <a:latin typeface="Big Shoulders Display"/>
              </a:rPr>
              <a:t>005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500027" y="4321898"/>
            <a:ext cx="11287946" cy="586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7"/>
              </a:lnSpc>
              <a:spcBef>
                <a:spcPct val="0"/>
              </a:spcBef>
            </a:pPr>
            <a:r>
              <a:rPr lang="en-US" sz="3441" spc="120" dirty="0">
                <a:solidFill>
                  <a:srgbClr val="FFFFFF"/>
                </a:solidFill>
                <a:latin typeface="Lato"/>
              </a:rPr>
              <a:t>CÁC SẢN PHẨM ĐỀU ĐƯỢC HIỆN THỊ TRÊN WEBSITE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2267874" y="5840218"/>
            <a:ext cx="859250" cy="537031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500027" y="5777379"/>
            <a:ext cx="11016840" cy="555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17"/>
              </a:lnSpc>
              <a:spcBef>
                <a:spcPct val="0"/>
              </a:spcBef>
            </a:pPr>
            <a:r>
              <a:rPr lang="en-US" sz="3441" spc="120" dirty="0">
                <a:solidFill>
                  <a:srgbClr val="FFFFFF"/>
                </a:solidFill>
                <a:latin typeface="Lato"/>
              </a:rPr>
              <a:t>DỄ DÀNG TÌM KIẾM VÀ LỰA CHỌN SẢN PHẨM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2267874" y="7140945"/>
            <a:ext cx="859250" cy="537031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3500026" y="7078106"/>
            <a:ext cx="11016841" cy="1171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17"/>
              </a:lnSpc>
              <a:spcBef>
                <a:spcPct val="0"/>
              </a:spcBef>
            </a:pPr>
            <a:r>
              <a:rPr lang="en-US" sz="3441" spc="120" dirty="0">
                <a:solidFill>
                  <a:srgbClr val="FFFFFF"/>
                </a:solidFill>
                <a:latin typeface="Lato"/>
              </a:rPr>
              <a:t>HỖ TRỢ ĐẶT VÀ GIAO HÀNG MỘT CÁCH NHANH CHÓNG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83AB8CED-FAE3-0DFA-9F65-E9681AEF0E51}"/>
              </a:ext>
            </a:extLst>
          </p:cNvPr>
          <p:cNvSpPr txBox="1"/>
          <p:nvPr/>
        </p:nvSpPr>
        <p:spPr>
          <a:xfrm rot="5400000">
            <a:off x="14468553" y="6561124"/>
            <a:ext cx="5163779" cy="230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9"/>
              </a:lnSpc>
            </a:pPr>
            <a:r>
              <a:rPr lang="en-US" sz="1400" spc="49" dirty="0">
                <a:solidFill>
                  <a:srgbClr val="FFFFFF"/>
                </a:solidFill>
                <a:latin typeface="Lato"/>
              </a:rPr>
              <a:t>LỚP LẬP TRÌNH WEB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4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539656"/>
            <a:ext cx="1400283" cy="190500"/>
            <a:chOff x="0" y="0"/>
            <a:chExt cx="1867044" cy="254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92147" y="0"/>
              <a:ext cx="574897" cy="254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574897" cy="254000"/>
            </a:xfrm>
            <a:prstGeom prst="rect">
              <a:avLst/>
            </a:prstGeom>
          </p:spPr>
        </p:pic>
      </p:grpSp>
      <p:sp>
        <p:nvSpPr>
          <p:cNvPr id="5" name="AutoShape 5"/>
          <p:cNvSpPr/>
          <p:nvPr/>
        </p:nvSpPr>
        <p:spPr>
          <a:xfrm>
            <a:off x="15721248" y="-108411"/>
            <a:ext cx="9525" cy="1050382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AutoShape 6"/>
          <p:cNvSpPr/>
          <p:nvPr/>
        </p:nvSpPr>
        <p:spPr>
          <a:xfrm>
            <a:off x="-2566752" y="9077325"/>
            <a:ext cx="18288000" cy="952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453254" cy="45325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1730843" y="4384738"/>
            <a:ext cx="859250" cy="53703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459873" y="1868198"/>
            <a:ext cx="14888251" cy="1215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30"/>
              </a:lnSpc>
            </a:pPr>
            <a:r>
              <a:rPr lang="en-US" sz="5400" dirty="0">
                <a:solidFill>
                  <a:srgbClr val="FFFFFF"/>
                </a:solidFill>
                <a:latin typeface="Big Shoulders Display Bold"/>
              </a:rPr>
              <a:t>GIỚI THIỆU VÀ TRƯNG BÀY SẢN PHẨM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472015" y="1073312"/>
            <a:ext cx="1124259" cy="805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dirty="0">
                <a:solidFill>
                  <a:srgbClr val="FFFFFF"/>
                </a:solidFill>
                <a:latin typeface="Big Shoulders Display"/>
              </a:rPr>
              <a:t>006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67506" y="4321898"/>
            <a:ext cx="12712545" cy="555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17"/>
              </a:lnSpc>
              <a:spcBef>
                <a:spcPct val="0"/>
              </a:spcBef>
            </a:pPr>
            <a:r>
              <a:rPr lang="en-US" sz="3441" spc="120" dirty="0">
                <a:solidFill>
                  <a:srgbClr val="FFFFFF"/>
                </a:solidFill>
                <a:latin typeface="Lato"/>
              </a:rPr>
              <a:t>CÁC SẢN PHẨM MỚI SẼ ĐƯỢC CẬP NHẬT LIÊN TỤC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1730843" y="5840218"/>
            <a:ext cx="859250" cy="537031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557227" y="5777379"/>
            <a:ext cx="12722824" cy="555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17"/>
              </a:lnSpc>
              <a:spcBef>
                <a:spcPct val="0"/>
              </a:spcBef>
            </a:pPr>
            <a:r>
              <a:rPr lang="en-US" sz="3441" spc="120" dirty="0">
                <a:solidFill>
                  <a:srgbClr val="FFFFFF"/>
                </a:solidFill>
                <a:latin typeface="Lato"/>
              </a:rPr>
              <a:t>SẢN PHẨM ĐƯỢC MÔ TẢ MỘT CÁCH CHI TIẾT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1730843" y="7140945"/>
            <a:ext cx="859250" cy="537031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567505" y="7090393"/>
            <a:ext cx="12712545" cy="1184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17"/>
              </a:lnSpc>
              <a:spcBef>
                <a:spcPct val="0"/>
              </a:spcBef>
            </a:pPr>
            <a:r>
              <a:rPr lang="en-US" sz="3441" spc="120" dirty="0">
                <a:solidFill>
                  <a:srgbClr val="FFFFFF"/>
                </a:solidFill>
                <a:latin typeface="Lato"/>
              </a:rPr>
              <a:t>MẪU VÀ HÃNG HÀNG ĐƯỢC SẮP XẾP MỘT CÁCH LINH HOẠT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C9E6746C-214D-D661-7585-E7D7B2BC6A9E}"/>
              </a:ext>
            </a:extLst>
          </p:cNvPr>
          <p:cNvSpPr txBox="1"/>
          <p:nvPr/>
        </p:nvSpPr>
        <p:spPr>
          <a:xfrm rot="5400000">
            <a:off x="14468553" y="6561124"/>
            <a:ext cx="5163779" cy="230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9"/>
              </a:lnSpc>
            </a:pPr>
            <a:r>
              <a:rPr lang="en-US" sz="1400" spc="49" dirty="0">
                <a:solidFill>
                  <a:srgbClr val="FFFFFF"/>
                </a:solidFill>
                <a:latin typeface="Lato"/>
              </a:rPr>
              <a:t>LỚP LẬP TRÌNH WEB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86849" y="-69738"/>
            <a:ext cx="19020052" cy="10435330"/>
          </a:xfrm>
          <a:prstGeom prst="rect">
            <a:avLst/>
          </a:prstGeom>
          <a:solidFill>
            <a:srgbClr val="171717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9258300"/>
            <a:ext cx="2423491" cy="329701"/>
            <a:chOff x="0" y="0"/>
            <a:chExt cx="3231322" cy="43960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236338" y="0"/>
              <a:ext cx="994983" cy="439602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994983" cy="439602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16037697" y="805785"/>
            <a:ext cx="8351" cy="920883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7" name="AutoShape 7"/>
          <p:cNvSpPr/>
          <p:nvPr/>
        </p:nvSpPr>
        <p:spPr>
          <a:xfrm>
            <a:off x="4382" y="8859033"/>
            <a:ext cx="16033315" cy="8351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397374" cy="39737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2544491" y="3878480"/>
            <a:ext cx="753315" cy="470822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960713" y="1539036"/>
            <a:ext cx="13077173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57"/>
              </a:lnSpc>
            </a:pPr>
            <a:r>
              <a:rPr lang="en-US" sz="9000" dirty="0">
                <a:solidFill>
                  <a:srgbClr val="FFFFFF"/>
                </a:solidFill>
                <a:latin typeface="Big Shoulders Display Bold"/>
              </a:rPr>
              <a:t>2. SƠ LƯỢC VỀ HỆ THỐNG WEBSITE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695903" y="1838163"/>
            <a:ext cx="985652" cy="70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909" dirty="0">
                <a:solidFill>
                  <a:srgbClr val="FFFFFF"/>
                </a:solidFill>
                <a:latin typeface="Big Shoulders Display"/>
              </a:rPr>
              <a:t>008</a:t>
            </a:r>
          </a:p>
        </p:txBody>
      </p:sp>
      <p:sp>
        <p:nvSpPr>
          <p:cNvPr id="12" name="TextBox 12"/>
          <p:cNvSpPr txBox="1"/>
          <p:nvPr/>
        </p:nvSpPr>
        <p:spPr>
          <a:xfrm rot="5400000">
            <a:off x="14937030" y="6655600"/>
            <a:ext cx="4527149" cy="197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718"/>
              </a:lnSpc>
            </a:pPr>
            <a:r>
              <a:rPr lang="en-US" sz="1227" spc="42" dirty="0">
                <a:solidFill>
                  <a:srgbClr val="FFFFFF"/>
                </a:solidFill>
                <a:latin typeface="Lato"/>
              </a:rPr>
              <a:t>LỚP LẬP TRÌNH WEB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15575" y="3870715"/>
            <a:ext cx="10712658" cy="4863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23"/>
              </a:lnSpc>
              <a:spcBef>
                <a:spcPct val="0"/>
              </a:spcBef>
            </a:pPr>
            <a:r>
              <a:rPr lang="en-US" sz="3016" spc="105" dirty="0">
                <a:solidFill>
                  <a:srgbClr val="FFFFFF"/>
                </a:solidFill>
                <a:latin typeface="Lato"/>
              </a:rPr>
              <a:t>HỆ THỐNG QUẢN LÝ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2582394" y="5284748"/>
            <a:ext cx="753315" cy="470822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515575" y="5200955"/>
            <a:ext cx="11522311" cy="4863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23"/>
              </a:lnSpc>
              <a:spcBef>
                <a:spcPct val="0"/>
              </a:spcBef>
            </a:pPr>
            <a:r>
              <a:rPr lang="en-US" sz="3016" spc="105" dirty="0">
                <a:solidFill>
                  <a:srgbClr val="FFFFFF"/>
                </a:solidFill>
                <a:latin typeface="Lato"/>
              </a:rPr>
              <a:t>MÔ TẢ NGHIỆP VỤ WEBSITE BÁN GIÀY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2544491" y="6895368"/>
            <a:ext cx="753315" cy="470822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515574" y="6578393"/>
            <a:ext cx="11522312" cy="1038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23"/>
              </a:lnSpc>
            </a:pPr>
            <a:r>
              <a:rPr lang="en-US" sz="3016" spc="105" dirty="0">
                <a:solidFill>
                  <a:srgbClr val="FFFFFF"/>
                </a:solidFill>
                <a:latin typeface="Lato"/>
              </a:rPr>
              <a:t>GIỚI THIỆU VỀ BIỂU ĐỒ NGHIỆP VỤ  VÀ</a:t>
            </a:r>
          </a:p>
          <a:p>
            <a:pPr algn="ctr">
              <a:lnSpc>
                <a:spcPts val="4223"/>
              </a:lnSpc>
              <a:spcBef>
                <a:spcPct val="0"/>
              </a:spcBef>
            </a:pPr>
            <a:r>
              <a:rPr lang="en-US" sz="3016" spc="105" dirty="0">
                <a:solidFill>
                  <a:srgbClr val="FFFFFF"/>
                </a:solidFill>
                <a:latin typeface="Lato"/>
              </a:rPr>
              <a:t> SƠ ĐỒ MÔ TẢ BIỂU ĐỒ NGHIỆP VỤ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5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32052" y="0"/>
            <a:ext cx="19020052" cy="10435330"/>
          </a:xfrm>
          <a:prstGeom prst="rect">
            <a:avLst/>
          </a:prstGeom>
          <a:solidFill>
            <a:srgbClr val="171717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9258300"/>
            <a:ext cx="2423491" cy="329701"/>
            <a:chOff x="0" y="0"/>
            <a:chExt cx="3231322" cy="43960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236338" y="0"/>
              <a:ext cx="994983" cy="439602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994983" cy="439602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16006529" y="16702"/>
            <a:ext cx="45719" cy="1023287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7" name="AutoShape 7"/>
          <p:cNvSpPr/>
          <p:nvPr/>
        </p:nvSpPr>
        <p:spPr>
          <a:xfrm>
            <a:off x="4382" y="8859033"/>
            <a:ext cx="16033315" cy="8351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397374" cy="39737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2544491" y="3878479"/>
            <a:ext cx="753315" cy="470822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281172" y="1687149"/>
            <a:ext cx="13077173" cy="1090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57"/>
              </a:lnSpc>
            </a:pPr>
            <a:r>
              <a:rPr lang="en-US" sz="5400" dirty="0">
                <a:solidFill>
                  <a:srgbClr val="FFFFFF"/>
                </a:solidFill>
                <a:latin typeface="Big Shoulders Display Bold"/>
              </a:rPr>
              <a:t>HỆ THỐNG QUẢN LÝ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695903" y="1838163"/>
            <a:ext cx="985652" cy="70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909">
                <a:solidFill>
                  <a:srgbClr val="FFFFFF"/>
                </a:solidFill>
                <a:latin typeface="Big Shoulders Display"/>
              </a:rPr>
              <a:t>003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775298" y="3749778"/>
            <a:ext cx="10547443" cy="1038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3"/>
              </a:lnSpc>
              <a:spcBef>
                <a:spcPct val="0"/>
              </a:spcBef>
            </a:pPr>
            <a:r>
              <a:rPr lang="en-US" sz="3016" spc="105" dirty="0">
                <a:solidFill>
                  <a:srgbClr val="FFFFFF"/>
                </a:solidFill>
                <a:latin typeface="Lato"/>
              </a:rPr>
              <a:t>QUẢN LÝ SỐ LƯỢNG HÀNG HÓA, VÀ CÁC MẶT HÀNG ĐÃ BÁN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2544491" y="5284747"/>
            <a:ext cx="753315" cy="470822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542927" y="5126114"/>
            <a:ext cx="10616967" cy="1038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3"/>
              </a:lnSpc>
              <a:spcBef>
                <a:spcPct val="0"/>
              </a:spcBef>
            </a:pPr>
            <a:r>
              <a:rPr lang="en-US" sz="3016" spc="105" dirty="0">
                <a:solidFill>
                  <a:srgbClr val="FFFFFF"/>
                </a:solidFill>
                <a:latin typeface="Lato"/>
              </a:rPr>
              <a:t>CẬP NHẬT CÁC MẶT HÀNG MỚI VÀ XÓA CÁC MẶT HÀNG ĐÃ BÁN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2536246" y="6866948"/>
            <a:ext cx="753315" cy="470822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770382" y="6583311"/>
            <a:ext cx="10389294" cy="1038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3"/>
              </a:lnSpc>
              <a:spcBef>
                <a:spcPct val="0"/>
              </a:spcBef>
            </a:pPr>
            <a:r>
              <a:rPr lang="en-US" sz="3016" spc="105" dirty="0">
                <a:solidFill>
                  <a:srgbClr val="FFFFFF"/>
                </a:solidFill>
                <a:latin typeface="Lato"/>
              </a:rPr>
              <a:t>TẠO RA GIAO DIỆN THÂN THIỆN GIÚP NGƯỜI MUA TÌM KIẾM SẢN PHẨM DỄ DÀNG.</a:t>
            </a: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03907381-F858-3F8A-C588-FC671DEF4B66}"/>
              </a:ext>
            </a:extLst>
          </p:cNvPr>
          <p:cNvSpPr txBox="1"/>
          <p:nvPr/>
        </p:nvSpPr>
        <p:spPr>
          <a:xfrm rot="5400000">
            <a:off x="14468553" y="6561124"/>
            <a:ext cx="5163779" cy="230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9"/>
              </a:lnSpc>
            </a:pPr>
            <a:r>
              <a:rPr lang="en-US" sz="1400" spc="49" dirty="0">
                <a:solidFill>
                  <a:srgbClr val="FFFFFF"/>
                </a:solidFill>
                <a:latin typeface="Lato"/>
              </a:rPr>
              <a:t>LỚP LẬP TRÌNH WEB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5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74671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en-GB" dirty="0"/>
          </a:p>
        </p:txBody>
      </p:sp>
      <p:grpSp>
        <p:nvGrpSpPr>
          <p:cNvPr id="3" name="Group 3"/>
          <p:cNvGrpSpPr/>
          <p:nvPr/>
        </p:nvGrpSpPr>
        <p:grpSpPr>
          <a:xfrm>
            <a:off x="1028700" y="9258300"/>
            <a:ext cx="2423491" cy="329701"/>
            <a:chOff x="0" y="0"/>
            <a:chExt cx="3231322" cy="43960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236338" y="0"/>
              <a:ext cx="994983" cy="439602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994983" cy="439602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16000329" y="16702"/>
            <a:ext cx="45719" cy="1004215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7" name="AutoShape 7"/>
          <p:cNvSpPr/>
          <p:nvPr/>
        </p:nvSpPr>
        <p:spPr>
          <a:xfrm>
            <a:off x="4382" y="8859033"/>
            <a:ext cx="16033315" cy="8351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397374" cy="39737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3085936" y="3807856"/>
            <a:ext cx="376657" cy="23541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131852" y="1727985"/>
            <a:ext cx="13077173" cy="1090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57"/>
              </a:lnSpc>
            </a:pPr>
            <a:r>
              <a:rPr lang="en-US" sz="5400" dirty="0">
                <a:solidFill>
                  <a:srgbClr val="FFFFFF"/>
                </a:solidFill>
                <a:latin typeface="Big Shoulders Display Bold"/>
              </a:rPr>
              <a:t>MÔ TẢ NGHIỆP VỤ WEBSITE BÁN GIÀY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695903" y="1838163"/>
            <a:ext cx="985652" cy="70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909" dirty="0">
                <a:solidFill>
                  <a:srgbClr val="FFFFFF"/>
                </a:solidFill>
                <a:latin typeface="Big Shoulders Display"/>
              </a:rPr>
              <a:t>009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770382" y="3689607"/>
            <a:ext cx="1054744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70" dirty="0">
                <a:solidFill>
                  <a:srgbClr val="FFFFFF"/>
                </a:solidFill>
                <a:latin typeface="Lato"/>
              </a:rPr>
              <a:t>ĐĂNG KÝ VÀ ĐĂNG NHẬP NGƯỜI DÙNG VÀ NGƯỜI QUẢN LÝ WEBSITE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3085936" y="4561170"/>
            <a:ext cx="376657" cy="235411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770382" y="4517955"/>
            <a:ext cx="1054744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70" dirty="0">
                <a:solidFill>
                  <a:srgbClr val="FFFFFF"/>
                </a:solidFill>
                <a:latin typeface="Lato"/>
              </a:rPr>
              <a:t>THIẾT LẬP TÌM KIẾM THEO MẶT HÀNG, HÃNG HÀNG ĐỂ NGƯỜI DÙNG DỄ DÀNG TÌM KIẾM SẢN PHẨM.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3084012" y="5320445"/>
            <a:ext cx="376657" cy="235411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870279" y="5250212"/>
            <a:ext cx="1054744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70" dirty="0">
                <a:solidFill>
                  <a:srgbClr val="FFFFFF"/>
                </a:solidFill>
                <a:latin typeface="Lato"/>
              </a:rPr>
              <a:t>MÔ TẢ THÔNG TIN CHO CÁC SẢN PHẨM NHƯ: MÀU SẮC, KÍCH THƯỚC, LOẠI VÀ HÃNG GIÀY...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3041477" y="6124500"/>
            <a:ext cx="376657" cy="235411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3770382" y="6074295"/>
            <a:ext cx="1054744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70" dirty="0">
                <a:solidFill>
                  <a:srgbClr val="FFFFFF"/>
                </a:solidFill>
                <a:latin typeface="Lato"/>
              </a:rPr>
              <a:t>TẠO GIỎ HÀNG GIÚP KHÁCH HÀNG CÓ MỘT KHÔNG GIAN CHỨA CÁC MẶT HÀNG MÌNH MUỐN MUA.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3085936" y="6883775"/>
            <a:ext cx="376657" cy="235411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770382" y="6815160"/>
            <a:ext cx="1054744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70" dirty="0">
                <a:solidFill>
                  <a:srgbClr val="FFFFFF"/>
                </a:solidFill>
                <a:latin typeface="Lato"/>
              </a:rPr>
              <a:t>QUẢN LÝ CÁC ĐƠN ĐẶT HÀNG, VÀ HỦY ĐƠN HÀNG CHO KHÁCH HÀNG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3146157" y="7641433"/>
            <a:ext cx="376657" cy="235411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3870279" y="7523185"/>
            <a:ext cx="1054744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70" dirty="0">
                <a:solidFill>
                  <a:srgbClr val="FFFFFF"/>
                </a:solidFill>
                <a:latin typeface="Lato"/>
              </a:rPr>
              <a:t>THỐNG KÊ CÁC DOANH THU, SỐ LƯỢNG ĐƠN HÀNG MỘT CÁCH DỄ DÀNG.</a:t>
            </a: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5C941E4D-51D5-1684-F4A1-18C1A3517237}"/>
              </a:ext>
            </a:extLst>
          </p:cNvPr>
          <p:cNvSpPr txBox="1"/>
          <p:nvPr/>
        </p:nvSpPr>
        <p:spPr>
          <a:xfrm rot="5400000">
            <a:off x="14468553" y="6561124"/>
            <a:ext cx="5163779" cy="230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9"/>
              </a:lnSpc>
            </a:pPr>
            <a:r>
              <a:rPr lang="en-US" sz="1400" spc="49" dirty="0">
                <a:solidFill>
                  <a:srgbClr val="FFFFFF"/>
                </a:solidFill>
                <a:latin typeface="Lato"/>
              </a:rPr>
              <a:t>LỚP LẬP TRÌNH WEB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5" grpId="0"/>
      <p:bldP spid="17" grpId="0"/>
      <p:bldP spid="19" grpId="0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510</Words>
  <Application>Microsoft Office PowerPoint</Application>
  <PresentationFormat>Custom</PresentationFormat>
  <Paragraphs>109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Calibri</vt:lpstr>
      <vt:lpstr>Noto Sans Bold</vt:lpstr>
      <vt:lpstr>VNtimes new roman</vt:lpstr>
      <vt:lpstr>Big Shoulders Display Bold</vt:lpstr>
      <vt:lpstr>Arial</vt:lpstr>
      <vt:lpstr>Lato</vt:lpstr>
      <vt:lpstr>Big Shoulders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GVHD: Nguyễn Hải Yến</dc:title>
  <cp:lastModifiedBy>Thịnh Châu</cp:lastModifiedBy>
  <cp:revision>13</cp:revision>
  <dcterms:created xsi:type="dcterms:W3CDTF">2006-08-16T00:00:00Z</dcterms:created>
  <dcterms:modified xsi:type="dcterms:W3CDTF">2022-12-21T12:46:32Z</dcterms:modified>
  <dc:identifier>DAFU5uf-UGY</dc:identifier>
</cp:coreProperties>
</file>